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9" r:id="rId1"/>
    <p:sldMasterId id="2147483661" r:id="rId2"/>
  </p:sldMasterIdLst>
  <p:notesMasterIdLst>
    <p:notesMasterId r:id="rId4"/>
  </p:notesMasterIdLst>
  <p:sldIdLst>
    <p:sldId id="476" r:id="rId3"/>
  </p:sldIdLst>
  <p:sldSz cx="32918400" cy="438912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 Rutenbar" initials="" lastIdx="1" clrIdx="0"/>
  <p:cmAuthor id="1" name="Kyle Craig" initials="KC" lastIdx="1" clrIdx="1"/>
  <p:cmAuthor id="2" name=" " initials="MSOffice" lastIdx="7" clrIdx="2"/>
  <p:cmAuthor id="3" name="jcl7d" initials="j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201"/>
    <a:srgbClr val="F26C1A"/>
    <a:srgbClr val="F1650F"/>
    <a:srgbClr val="F76909"/>
    <a:srgbClr val="F77319"/>
    <a:srgbClr val="F56909"/>
    <a:srgbClr val="F77921"/>
    <a:srgbClr val="FF7621"/>
    <a:srgbClr val="0D3268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241" autoAdjust="0"/>
    <p:restoredTop sz="93519" autoAdjust="0"/>
  </p:normalViewPr>
  <p:slideViewPr>
    <p:cSldViewPr snapToGrid="0">
      <p:cViewPr>
        <p:scale>
          <a:sx n="33" d="100"/>
          <a:sy n="33" d="100"/>
        </p:scale>
        <p:origin x="-486" y="750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764"/>
    </p:cViewPr>
  </p:sorterViewPr>
  <p:notesViewPr>
    <p:cSldViewPr snapToGrid="0">
      <p:cViewPr varScale="1">
        <p:scale>
          <a:sx n="93" d="100"/>
          <a:sy n="93" d="100"/>
        </p:scale>
        <p:origin x="-3540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08225" y="720725"/>
            <a:ext cx="270033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96B0A2A8-9BBD-457C-A903-6FA002819E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2488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2683FA-8B23-45B8-9810-A0E3552973EA}" type="slidenum">
              <a:rPr lang="en-US"/>
              <a:pPr/>
              <a:t>1</a:t>
            </a:fld>
            <a:endParaRPr lang="en-US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563" y="13635038"/>
            <a:ext cx="27981275" cy="94075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125" y="24871363"/>
            <a:ext cx="23044150" cy="112172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0240963"/>
            <a:ext cx="29625925" cy="28967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475" y="1757363"/>
            <a:ext cx="7405688" cy="374507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757363"/>
            <a:ext cx="22067837" cy="37450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563" y="13635038"/>
            <a:ext cx="27981275" cy="94075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125" y="24871363"/>
            <a:ext cx="23044150" cy="112172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5" y="28203525"/>
            <a:ext cx="27981275" cy="8718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5" y="18602325"/>
            <a:ext cx="27981275" cy="9601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10240963"/>
            <a:ext cx="14736762" cy="2896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35400" y="10240963"/>
            <a:ext cx="14736763" cy="2896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238" y="9825038"/>
            <a:ext cx="14544675" cy="409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238" y="13919200"/>
            <a:ext cx="14544675" cy="25288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725" y="9825038"/>
            <a:ext cx="14549438" cy="409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725" y="13919200"/>
            <a:ext cx="14549438" cy="25288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47838"/>
            <a:ext cx="10829925" cy="74374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863" y="1747838"/>
            <a:ext cx="18402300" cy="374602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238" y="9185275"/>
            <a:ext cx="10829925" cy="3002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6238" y="10240963"/>
            <a:ext cx="29625925" cy="28967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600" y="30724475"/>
            <a:ext cx="19751675" cy="3625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600" y="3921125"/>
            <a:ext cx="19751675" cy="26335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600" y="34350325"/>
            <a:ext cx="19751675" cy="5151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475" y="1757363"/>
            <a:ext cx="7405688" cy="374507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757363"/>
            <a:ext cx="22067837" cy="374507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5" y="28203525"/>
            <a:ext cx="27981275" cy="87185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5" y="18602325"/>
            <a:ext cx="27981275" cy="96012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10240963"/>
            <a:ext cx="14736762" cy="289671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35400" y="10240963"/>
            <a:ext cx="14736763" cy="289671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238" y="9825038"/>
            <a:ext cx="14544675" cy="40941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238" y="13919200"/>
            <a:ext cx="14544675" cy="252888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725" y="9825038"/>
            <a:ext cx="14549438" cy="40941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725" y="13919200"/>
            <a:ext cx="14549438" cy="252888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38" y="1747838"/>
            <a:ext cx="10829925" cy="74374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863" y="1747838"/>
            <a:ext cx="18402300" cy="374602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238" y="9185275"/>
            <a:ext cx="10829925" cy="30022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600" y="30724475"/>
            <a:ext cx="19751675" cy="36258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600" y="3921125"/>
            <a:ext cx="19751675" cy="26335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600" y="34350325"/>
            <a:ext cx="19751675" cy="515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9" name="Rectangle 77"/>
          <p:cNvSpPr>
            <a:spLocks noChangeArrowheads="1"/>
          </p:cNvSpPr>
          <p:nvPr userDrawn="1"/>
        </p:nvSpPr>
        <p:spPr bwMode="auto">
          <a:xfrm>
            <a:off x="0" y="0"/>
            <a:ext cx="32918400" cy="3048000"/>
          </a:xfrm>
          <a:prstGeom prst="rect">
            <a:avLst/>
          </a:prstGeom>
          <a:solidFill>
            <a:srgbClr val="0D326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6" tIns="45710" rIns="91426" bIns="45710" anchor="ctr"/>
          <a:lstStyle/>
          <a:p>
            <a:pPr eaLnBrk="0" hangingPunct="0"/>
            <a:endParaRPr lang="en-US" sz="2400" b="1">
              <a:solidFill>
                <a:srgbClr val="CC0000"/>
              </a:solidFill>
            </a:endParaRPr>
          </a:p>
        </p:txBody>
      </p:sp>
      <p:grpSp>
        <p:nvGrpSpPr>
          <p:cNvPr id="3347" name="Group 275"/>
          <p:cNvGrpSpPr>
            <a:grpSpLocks/>
          </p:cNvGrpSpPr>
          <p:nvPr userDrawn="1"/>
        </p:nvGrpSpPr>
        <p:grpSpPr bwMode="auto">
          <a:xfrm>
            <a:off x="633412" y="24612401"/>
            <a:ext cx="15560719" cy="9144000"/>
            <a:chOff x="327" y="14451"/>
            <a:chExt cx="9775" cy="4896"/>
          </a:xfrm>
        </p:grpSpPr>
        <p:sp>
          <p:nvSpPr>
            <p:cNvPr id="3157" name="Rectangle 85"/>
            <p:cNvSpPr>
              <a:spLocks noChangeArrowheads="1"/>
            </p:cNvSpPr>
            <p:nvPr userDrawn="1"/>
          </p:nvSpPr>
          <p:spPr bwMode="auto">
            <a:xfrm>
              <a:off x="327" y="14451"/>
              <a:ext cx="9765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231" name="Rectangle 159"/>
            <p:cNvSpPr>
              <a:spLocks noChangeArrowheads="1"/>
            </p:cNvSpPr>
            <p:nvPr userDrawn="1"/>
          </p:nvSpPr>
          <p:spPr bwMode="auto">
            <a:xfrm flipV="1">
              <a:off x="331" y="15091"/>
              <a:ext cx="9755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2" name="Rectangle 160"/>
            <p:cNvSpPr>
              <a:spLocks noChangeArrowheads="1"/>
            </p:cNvSpPr>
            <p:nvPr userDrawn="1"/>
          </p:nvSpPr>
          <p:spPr bwMode="auto">
            <a:xfrm flipV="1">
              <a:off x="337" y="14462"/>
              <a:ext cx="9765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2" name="Rectangle 170"/>
            <p:cNvSpPr>
              <a:spLocks noChangeArrowheads="1"/>
            </p:cNvSpPr>
            <p:nvPr userDrawn="1"/>
          </p:nvSpPr>
          <p:spPr bwMode="auto">
            <a:xfrm flipV="1">
              <a:off x="339" y="14462"/>
              <a:ext cx="9743" cy="34"/>
            </a:xfrm>
            <a:prstGeom prst="rect">
              <a:avLst/>
            </a:prstGeom>
            <a:solidFill>
              <a:srgbClr val="FF620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46" name="Group 274"/>
          <p:cNvGrpSpPr>
            <a:grpSpLocks/>
          </p:cNvGrpSpPr>
          <p:nvPr userDrawn="1"/>
        </p:nvGrpSpPr>
        <p:grpSpPr bwMode="auto">
          <a:xfrm>
            <a:off x="610601" y="34284108"/>
            <a:ext cx="31850448" cy="9144000"/>
            <a:chOff x="321" y="19905"/>
            <a:chExt cx="9774" cy="4896"/>
          </a:xfrm>
        </p:grpSpPr>
        <p:sp>
          <p:nvSpPr>
            <p:cNvPr id="3271" name="Rectangle 199"/>
            <p:cNvSpPr>
              <a:spLocks noChangeArrowheads="1"/>
            </p:cNvSpPr>
            <p:nvPr userDrawn="1"/>
          </p:nvSpPr>
          <p:spPr bwMode="auto">
            <a:xfrm>
              <a:off x="328" y="19905"/>
              <a:ext cx="9765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272" name="Rectangle 200"/>
            <p:cNvSpPr>
              <a:spLocks noChangeArrowheads="1"/>
            </p:cNvSpPr>
            <p:nvPr userDrawn="1"/>
          </p:nvSpPr>
          <p:spPr bwMode="auto">
            <a:xfrm flipV="1">
              <a:off x="332" y="20545"/>
              <a:ext cx="9755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3" name="Rectangle 201"/>
            <p:cNvSpPr>
              <a:spLocks noChangeArrowheads="1"/>
            </p:cNvSpPr>
            <p:nvPr userDrawn="1"/>
          </p:nvSpPr>
          <p:spPr bwMode="auto">
            <a:xfrm flipV="1">
              <a:off x="332" y="19916"/>
              <a:ext cx="9757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4" name="Rectangle 202"/>
            <p:cNvSpPr>
              <a:spLocks noChangeArrowheads="1"/>
            </p:cNvSpPr>
            <p:nvPr userDrawn="1"/>
          </p:nvSpPr>
          <p:spPr bwMode="auto">
            <a:xfrm flipV="1">
              <a:off x="321" y="19908"/>
              <a:ext cx="9774" cy="34"/>
            </a:xfrm>
            <a:prstGeom prst="rect">
              <a:avLst/>
            </a:prstGeom>
            <a:solidFill>
              <a:srgbClr val="FF620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42" name="Group 270"/>
          <p:cNvGrpSpPr>
            <a:grpSpLocks/>
          </p:cNvGrpSpPr>
          <p:nvPr userDrawn="1"/>
        </p:nvGrpSpPr>
        <p:grpSpPr bwMode="auto">
          <a:xfrm>
            <a:off x="551945" y="14972083"/>
            <a:ext cx="31840674" cy="9144000"/>
            <a:chOff x="303" y="8929"/>
            <a:chExt cx="9771" cy="4896"/>
          </a:xfrm>
        </p:grpSpPr>
        <p:sp>
          <p:nvSpPr>
            <p:cNvPr id="3278" name="Rectangle 206"/>
            <p:cNvSpPr>
              <a:spLocks noChangeArrowheads="1"/>
            </p:cNvSpPr>
            <p:nvPr userDrawn="1"/>
          </p:nvSpPr>
          <p:spPr bwMode="auto">
            <a:xfrm>
              <a:off x="305" y="8929"/>
              <a:ext cx="9765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279" name="Rectangle 207"/>
            <p:cNvSpPr>
              <a:spLocks noChangeArrowheads="1"/>
            </p:cNvSpPr>
            <p:nvPr userDrawn="1"/>
          </p:nvSpPr>
          <p:spPr bwMode="auto">
            <a:xfrm flipV="1">
              <a:off x="303" y="9552"/>
              <a:ext cx="9766" cy="4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" name="Rectangle 208"/>
            <p:cNvSpPr>
              <a:spLocks noChangeArrowheads="1"/>
            </p:cNvSpPr>
            <p:nvPr userDrawn="1"/>
          </p:nvSpPr>
          <p:spPr bwMode="auto">
            <a:xfrm flipV="1">
              <a:off x="309" y="8940"/>
              <a:ext cx="9765" cy="632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" name="Rectangle 209"/>
            <p:cNvSpPr>
              <a:spLocks noChangeArrowheads="1"/>
            </p:cNvSpPr>
            <p:nvPr userDrawn="1"/>
          </p:nvSpPr>
          <p:spPr bwMode="auto">
            <a:xfrm flipV="1">
              <a:off x="311" y="8933"/>
              <a:ext cx="9761" cy="34"/>
            </a:xfrm>
            <a:prstGeom prst="rect">
              <a:avLst/>
            </a:prstGeom>
            <a:solidFill>
              <a:srgbClr val="F26C1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40" name="Group 268"/>
          <p:cNvGrpSpPr>
            <a:grpSpLocks/>
          </p:cNvGrpSpPr>
          <p:nvPr userDrawn="1"/>
        </p:nvGrpSpPr>
        <p:grpSpPr bwMode="auto">
          <a:xfrm>
            <a:off x="22353588" y="5458199"/>
            <a:ext cx="10055225" cy="9144000"/>
            <a:chOff x="14081" y="3506"/>
            <a:chExt cx="6334" cy="4896"/>
          </a:xfrm>
        </p:grpSpPr>
        <p:sp>
          <p:nvSpPr>
            <p:cNvPr id="3306" name="Rectangle 234"/>
            <p:cNvSpPr>
              <a:spLocks noChangeArrowheads="1"/>
            </p:cNvSpPr>
            <p:nvPr userDrawn="1"/>
          </p:nvSpPr>
          <p:spPr bwMode="auto">
            <a:xfrm>
              <a:off x="14081" y="3506"/>
              <a:ext cx="6334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307" name="Rectangle 235"/>
            <p:cNvSpPr>
              <a:spLocks noChangeArrowheads="1"/>
            </p:cNvSpPr>
            <p:nvPr userDrawn="1"/>
          </p:nvSpPr>
          <p:spPr bwMode="auto">
            <a:xfrm flipV="1">
              <a:off x="14084" y="4146"/>
              <a:ext cx="6327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8" name="Rectangle 236"/>
            <p:cNvSpPr>
              <a:spLocks noChangeArrowheads="1"/>
            </p:cNvSpPr>
            <p:nvPr userDrawn="1"/>
          </p:nvSpPr>
          <p:spPr bwMode="auto">
            <a:xfrm flipV="1">
              <a:off x="14087" y="3517"/>
              <a:ext cx="6320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9" name="Rectangle 237"/>
            <p:cNvSpPr>
              <a:spLocks noChangeArrowheads="1"/>
            </p:cNvSpPr>
            <p:nvPr userDrawn="1"/>
          </p:nvSpPr>
          <p:spPr bwMode="auto">
            <a:xfrm flipV="1">
              <a:off x="14089" y="3517"/>
              <a:ext cx="6320" cy="34"/>
            </a:xfrm>
            <a:prstGeom prst="rect">
              <a:avLst/>
            </a:prstGeom>
            <a:solidFill>
              <a:srgbClr val="FF620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39" name="Group 267"/>
          <p:cNvGrpSpPr>
            <a:grpSpLocks/>
          </p:cNvGrpSpPr>
          <p:nvPr userDrawn="1"/>
        </p:nvGrpSpPr>
        <p:grpSpPr bwMode="auto">
          <a:xfrm>
            <a:off x="11544300" y="5458199"/>
            <a:ext cx="10055225" cy="9144000"/>
            <a:chOff x="7272" y="3506"/>
            <a:chExt cx="6334" cy="4896"/>
          </a:xfrm>
        </p:grpSpPr>
        <p:sp>
          <p:nvSpPr>
            <p:cNvPr id="3313" name="Rectangle 241"/>
            <p:cNvSpPr>
              <a:spLocks noChangeArrowheads="1"/>
            </p:cNvSpPr>
            <p:nvPr userDrawn="1"/>
          </p:nvSpPr>
          <p:spPr bwMode="auto">
            <a:xfrm>
              <a:off x="7272" y="3506"/>
              <a:ext cx="6334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314" name="Rectangle 242"/>
            <p:cNvSpPr>
              <a:spLocks noChangeArrowheads="1"/>
            </p:cNvSpPr>
            <p:nvPr userDrawn="1"/>
          </p:nvSpPr>
          <p:spPr bwMode="auto">
            <a:xfrm flipV="1">
              <a:off x="7275" y="4146"/>
              <a:ext cx="6327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5" name="Rectangle 243"/>
            <p:cNvSpPr>
              <a:spLocks noChangeArrowheads="1"/>
            </p:cNvSpPr>
            <p:nvPr userDrawn="1"/>
          </p:nvSpPr>
          <p:spPr bwMode="auto">
            <a:xfrm flipV="1">
              <a:off x="7278" y="3517"/>
              <a:ext cx="6320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6" name="Rectangle 244"/>
            <p:cNvSpPr>
              <a:spLocks noChangeArrowheads="1"/>
            </p:cNvSpPr>
            <p:nvPr userDrawn="1"/>
          </p:nvSpPr>
          <p:spPr bwMode="auto">
            <a:xfrm flipV="1">
              <a:off x="7280" y="3517"/>
              <a:ext cx="6320" cy="34"/>
            </a:xfrm>
            <a:prstGeom prst="rect">
              <a:avLst/>
            </a:prstGeom>
            <a:solidFill>
              <a:srgbClr val="F26C1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41" name="Group 269"/>
          <p:cNvGrpSpPr>
            <a:grpSpLocks/>
          </p:cNvGrpSpPr>
          <p:nvPr userDrawn="1"/>
        </p:nvGrpSpPr>
        <p:grpSpPr bwMode="auto">
          <a:xfrm>
            <a:off x="633412" y="5458199"/>
            <a:ext cx="10055225" cy="9144000"/>
            <a:chOff x="420" y="3506"/>
            <a:chExt cx="6334" cy="4896"/>
          </a:xfrm>
        </p:grpSpPr>
        <p:sp>
          <p:nvSpPr>
            <p:cNvPr id="3320" name="Rectangle 248"/>
            <p:cNvSpPr>
              <a:spLocks noChangeArrowheads="1"/>
            </p:cNvSpPr>
            <p:nvPr userDrawn="1"/>
          </p:nvSpPr>
          <p:spPr bwMode="auto">
            <a:xfrm>
              <a:off x="420" y="3506"/>
              <a:ext cx="6334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321" name="Rectangle 249"/>
            <p:cNvSpPr>
              <a:spLocks noChangeArrowheads="1"/>
            </p:cNvSpPr>
            <p:nvPr userDrawn="1"/>
          </p:nvSpPr>
          <p:spPr bwMode="auto">
            <a:xfrm flipV="1">
              <a:off x="423" y="4146"/>
              <a:ext cx="6327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2" name="Rectangle 250"/>
            <p:cNvSpPr>
              <a:spLocks noChangeArrowheads="1"/>
            </p:cNvSpPr>
            <p:nvPr userDrawn="1"/>
          </p:nvSpPr>
          <p:spPr bwMode="auto">
            <a:xfrm flipV="1">
              <a:off x="426" y="3517"/>
              <a:ext cx="6320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3" name="Rectangle 251"/>
            <p:cNvSpPr>
              <a:spLocks noChangeArrowheads="1"/>
            </p:cNvSpPr>
            <p:nvPr userDrawn="1"/>
          </p:nvSpPr>
          <p:spPr bwMode="auto">
            <a:xfrm flipV="1">
              <a:off x="428" y="3517"/>
              <a:ext cx="6320" cy="34"/>
            </a:xfrm>
            <a:prstGeom prst="rect">
              <a:avLst/>
            </a:prstGeom>
            <a:solidFill>
              <a:srgbClr val="FF620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" name="Group 275"/>
          <p:cNvGrpSpPr>
            <a:grpSpLocks/>
          </p:cNvGrpSpPr>
          <p:nvPr userDrawn="1"/>
        </p:nvGrpSpPr>
        <p:grpSpPr bwMode="auto">
          <a:xfrm>
            <a:off x="16887752" y="24612401"/>
            <a:ext cx="15560719" cy="9144000"/>
            <a:chOff x="327" y="14451"/>
            <a:chExt cx="9775" cy="4896"/>
          </a:xfrm>
        </p:grpSpPr>
        <p:sp>
          <p:nvSpPr>
            <p:cNvPr id="34" name="Rectangle 85"/>
            <p:cNvSpPr>
              <a:spLocks noChangeArrowheads="1"/>
            </p:cNvSpPr>
            <p:nvPr userDrawn="1"/>
          </p:nvSpPr>
          <p:spPr bwMode="auto">
            <a:xfrm>
              <a:off x="327" y="14451"/>
              <a:ext cx="9765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5" name="Rectangle 159"/>
            <p:cNvSpPr>
              <a:spLocks noChangeArrowheads="1"/>
            </p:cNvSpPr>
            <p:nvPr userDrawn="1"/>
          </p:nvSpPr>
          <p:spPr bwMode="auto">
            <a:xfrm flipV="1">
              <a:off x="331" y="15091"/>
              <a:ext cx="9755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160"/>
            <p:cNvSpPr>
              <a:spLocks noChangeArrowheads="1"/>
            </p:cNvSpPr>
            <p:nvPr userDrawn="1"/>
          </p:nvSpPr>
          <p:spPr bwMode="auto">
            <a:xfrm flipV="1">
              <a:off x="337" y="14462"/>
              <a:ext cx="9765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170"/>
            <p:cNvSpPr>
              <a:spLocks noChangeArrowheads="1"/>
            </p:cNvSpPr>
            <p:nvPr userDrawn="1"/>
          </p:nvSpPr>
          <p:spPr bwMode="auto">
            <a:xfrm flipV="1">
              <a:off x="339" y="14462"/>
              <a:ext cx="9743" cy="34"/>
            </a:xfrm>
            <a:prstGeom prst="rect">
              <a:avLst/>
            </a:prstGeom>
            <a:solidFill>
              <a:srgbClr val="F26C1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" name="Rectangle 251"/>
          <p:cNvSpPr>
            <a:spLocks noChangeArrowheads="1"/>
          </p:cNvSpPr>
          <p:nvPr userDrawn="1"/>
        </p:nvSpPr>
        <p:spPr bwMode="auto">
          <a:xfrm>
            <a:off x="0" y="6350"/>
            <a:ext cx="32918400" cy="168910"/>
          </a:xfrm>
          <a:prstGeom prst="rect">
            <a:avLst/>
          </a:prstGeom>
          <a:solidFill>
            <a:srgbClr val="F26C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2pPr>
      <a:lvl3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3pPr>
      <a:lvl4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4pPr>
      <a:lvl5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5pPr>
      <a:lvl6pPr marL="4572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6pPr>
      <a:lvl7pPr marL="9144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7pPr>
      <a:lvl8pPr marL="13716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8pPr>
      <a:lvl9pPr marL="18288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9pPr>
    </p:titleStyle>
    <p:bodyStyle>
      <a:lvl1pPr marL="1082675" indent="-1082675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2900" b="1">
          <a:solidFill>
            <a:srgbClr val="000000"/>
          </a:solidFill>
          <a:latin typeface="+mn-lt"/>
          <a:ea typeface="+mn-ea"/>
          <a:cs typeface="+mn-cs"/>
        </a:defRPr>
      </a:lvl1pPr>
      <a:lvl2pPr marL="2743200" indent="-1112838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2pPr>
      <a:lvl3pPr marL="4389438" indent="-109696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6027738" indent="-10906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4pPr>
      <a:lvl5pPr marL="76660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5pPr>
      <a:lvl6pPr marL="81232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6pPr>
      <a:lvl7pPr marL="85804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7pPr>
      <a:lvl8pPr marL="90376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8pPr>
      <a:lvl9pPr marL="94948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6238" y="1757363"/>
            <a:ext cx="29625925" cy="731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238" y="10240963"/>
            <a:ext cx="29625925" cy="28967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6034-6C6E-4F58-A8B1-D165FD42FE32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wmf"/><Relationship Id="rId18" Type="http://schemas.openxmlformats.org/officeDocument/2006/relationships/image" Target="../media/image16.png"/><Relationship Id="rId26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19.jpeg"/><Relationship Id="rId7" Type="http://schemas.openxmlformats.org/officeDocument/2006/relationships/image" Target="../media/image5.png"/><Relationship Id="rId12" Type="http://schemas.openxmlformats.org/officeDocument/2006/relationships/image" Target="../media/image10.wmf"/><Relationship Id="rId17" Type="http://schemas.openxmlformats.org/officeDocument/2006/relationships/image" Target="../media/image15.jpe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wmf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wmf"/><Relationship Id="rId23" Type="http://schemas.openxmlformats.org/officeDocument/2006/relationships/image" Target="../media/image21.jpeg"/><Relationship Id="rId28" Type="http://schemas.openxmlformats.org/officeDocument/2006/relationships/image" Target="../media/image26.emf"/><Relationship Id="rId10" Type="http://schemas.openxmlformats.org/officeDocument/2006/relationships/image" Target="../media/image8.jpeg"/><Relationship Id="rId19" Type="http://schemas.openxmlformats.org/officeDocument/2006/relationships/image" Target="../media/image17.emf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wmf"/><Relationship Id="rId22" Type="http://schemas.openxmlformats.org/officeDocument/2006/relationships/image" Target="../media/image20.jpeg"/><Relationship Id="rId27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554038"/>
            <a:ext cx="28490862" cy="2214562"/>
          </a:xfrm>
          <a:noFill/>
          <a:ln>
            <a:miter lim="800000"/>
            <a:headEnd/>
            <a:tailEnd/>
          </a:ln>
        </p:spPr>
        <p:txBody>
          <a:bodyPr vert="horz" wrap="square" lIns="91426" tIns="45710" rIns="91426" bIns="45710" numCol="1" anchor="t" anchorCtr="0" compatLnSpc="1">
            <a:prstTxWarp prst="textNoShape">
              <a:avLst/>
            </a:prstTxWarp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A 90nm CMOS Data Flow Processor Using Fine Grained </a:t>
            </a:r>
            <a:br>
              <a:rPr lang="en-US" sz="8000" dirty="0" smtClean="0">
                <a:latin typeface="Arial" pitchFamily="34" charset="0"/>
                <a:cs typeface="Arial" pitchFamily="34" charset="0"/>
              </a:rPr>
            </a:br>
            <a:r>
              <a:rPr lang="en-US" sz="8000" dirty="0" smtClean="0">
                <a:latin typeface="Arial" pitchFamily="34" charset="0"/>
                <a:cs typeface="Arial" pitchFamily="34" charset="0"/>
              </a:rPr>
              <a:t>DVS for Energy Efficient Operation from 0.3V to 1.2V</a:t>
            </a:r>
            <a:br>
              <a:rPr lang="en-US" sz="8000" dirty="0" smtClean="0">
                <a:latin typeface="Arial" pitchFamily="34" charset="0"/>
                <a:cs typeface="Arial" pitchFamily="34" charset="0"/>
              </a:rPr>
            </a:br>
            <a:r>
              <a:rPr lang="en-US" sz="8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8800" dirty="0" smtClean="0">
                <a:latin typeface="Arial" pitchFamily="34" charset="0"/>
                <a:cs typeface="Arial" pitchFamily="34" charset="0"/>
              </a:rPr>
            </a:br>
            <a:endParaRPr lang="en-US" sz="8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2202" name="Text Box 74"/>
          <p:cNvSpPr txBox="1">
            <a:spLocks noChangeArrowheads="1"/>
          </p:cNvSpPr>
          <p:nvPr/>
        </p:nvSpPr>
        <p:spPr bwMode="auto">
          <a:xfrm>
            <a:off x="1066800" y="3235325"/>
            <a:ext cx="30924500" cy="17543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defTabSz="4389438"/>
            <a:r>
              <a:rPr lang="en-US" sz="5400" b="1" dirty="0" err="1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Saad</a:t>
            </a:r>
            <a:r>
              <a:rPr lang="en-US" sz="5400" b="1" dirty="0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b="1" dirty="0" err="1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Arrabi</a:t>
            </a:r>
            <a:r>
              <a:rPr lang="en-US" sz="5400" b="1" dirty="0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, Yousef Shakhsheer, Sudhanshu Khanna, Kyle Craig, John </a:t>
            </a:r>
            <a:r>
              <a:rPr lang="en-US" sz="5400" b="1" dirty="0" err="1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Lach</a:t>
            </a:r>
            <a:r>
              <a:rPr lang="en-US" sz="5400" b="1" dirty="0" smtClean="0">
                <a:solidFill>
                  <a:srgbClr val="0D3268"/>
                </a:solidFill>
                <a:latin typeface="Arial" pitchFamily="34" charset="0"/>
                <a:cs typeface="Arial" pitchFamily="34" charset="0"/>
              </a:rPr>
              <a:t>, Benton Calhoun</a:t>
            </a:r>
          </a:p>
          <a:p>
            <a:pPr algn="r" defTabSz="4389438"/>
            <a:r>
              <a:rPr lang="en-US" sz="5400" b="1" dirty="0" smtClean="0">
                <a:solidFill>
                  <a:srgbClr val="0D3268"/>
                </a:solidFill>
                <a:latin typeface="Arial" pitchFamily="34" charset="0"/>
              </a:rPr>
              <a:t>University </a:t>
            </a:r>
            <a:r>
              <a:rPr lang="en-US" sz="5400" b="1" dirty="0">
                <a:solidFill>
                  <a:srgbClr val="0D3268"/>
                </a:solidFill>
                <a:latin typeface="Arial" pitchFamily="34" charset="0"/>
              </a:rPr>
              <a:t>of Virginia</a:t>
            </a:r>
          </a:p>
        </p:txBody>
      </p:sp>
      <p:sp>
        <p:nvSpPr>
          <p:cNvPr id="432205" name="Rectangle 77"/>
          <p:cNvSpPr>
            <a:spLocks noChangeArrowheads="1"/>
          </p:cNvSpPr>
          <p:nvPr/>
        </p:nvSpPr>
        <p:spPr bwMode="auto">
          <a:xfrm>
            <a:off x="669925" y="5707063"/>
            <a:ext cx="7600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4400" b="1" dirty="0" smtClean="0">
                <a:solidFill>
                  <a:schemeClr val="bg1"/>
                </a:solidFill>
              </a:rPr>
              <a:t>Background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432230" name="Rectangle 102"/>
          <p:cNvSpPr>
            <a:spLocks noChangeArrowheads="1"/>
          </p:cNvSpPr>
          <p:nvPr/>
        </p:nvSpPr>
        <p:spPr bwMode="auto">
          <a:xfrm>
            <a:off x="11568113" y="5707063"/>
            <a:ext cx="942181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4400" b="1" dirty="0" smtClean="0">
                <a:solidFill>
                  <a:schemeClr val="bg1"/>
                </a:solidFill>
              </a:rPr>
              <a:t>Panoptic DVS (PDVS) Features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432236" name="Rectangle 108"/>
          <p:cNvSpPr>
            <a:spLocks noChangeArrowheads="1"/>
          </p:cNvSpPr>
          <p:nvPr/>
        </p:nvSpPr>
        <p:spPr bwMode="auto">
          <a:xfrm>
            <a:off x="22371050" y="5707063"/>
            <a:ext cx="7600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4400" b="1" dirty="0" smtClean="0">
                <a:solidFill>
                  <a:schemeClr val="bg1"/>
                </a:solidFill>
              </a:rPr>
              <a:t>Additional PDVS Features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432237" name="Rectangle 109"/>
          <p:cNvSpPr>
            <a:spLocks noChangeArrowheads="1"/>
          </p:cNvSpPr>
          <p:nvPr/>
        </p:nvSpPr>
        <p:spPr bwMode="auto">
          <a:xfrm>
            <a:off x="11771312" y="6884988"/>
            <a:ext cx="4887913" cy="735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Fine temporal granularity 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Single clock cycle V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DD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-switching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Utilize any slack for each clock cycle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Fine spatial granularity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Each component can be assigned to a voltage independently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Each DVS block does not require its own DC-DC converter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Efficiency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DD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-switching breakeven energy of only a few cycles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Capable of rapidly switching between high performance and ultra-low power sub-V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modes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2273" name="Rectangle 145"/>
          <p:cNvSpPr>
            <a:spLocks noChangeArrowheads="1"/>
          </p:cNvSpPr>
          <p:nvPr/>
        </p:nvSpPr>
        <p:spPr bwMode="auto">
          <a:xfrm>
            <a:off x="680085" y="24818023"/>
            <a:ext cx="136207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5000" b="1" dirty="0" smtClean="0">
                <a:solidFill>
                  <a:schemeClr val="bg1"/>
                </a:solidFill>
              </a:rPr>
              <a:t>Testing Infrastructure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32436" name="Rectangle 308"/>
          <p:cNvSpPr>
            <a:spLocks noChangeArrowheads="1"/>
          </p:cNvSpPr>
          <p:nvPr/>
        </p:nvSpPr>
        <p:spPr bwMode="auto">
          <a:xfrm>
            <a:off x="16894175" y="24816816"/>
            <a:ext cx="101885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5000" b="1" dirty="0" smtClean="0">
                <a:solidFill>
                  <a:schemeClr val="bg1"/>
                </a:solidFill>
              </a:rPr>
              <a:t>Testing Methodology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32442" name="Rectangle 314"/>
          <p:cNvSpPr>
            <a:spLocks noChangeArrowheads="1"/>
          </p:cNvSpPr>
          <p:nvPr/>
        </p:nvSpPr>
        <p:spPr bwMode="auto">
          <a:xfrm>
            <a:off x="565150" y="15203488"/>
            <a:ext cx="233426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5000" b="1" dirty="0" smtClean="0">
                <a:solidFill>
                  <a:schemeClr val="bg1"/>
                </a:solidFill>
              </a:rPr>
              <a:t>Test Chip Design and Blocks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32790" name="Rectangle 662"/>
          <p:cNvSpPr>
            <a:spLocks noChangeArrowheads="1"/>
          </p:cNvSpPr>
          <p:nvPr/>
        </p:nvSpPr>
        <p:spPr bwMode="auto">
          <a:xfrm>
            <a:off x="685800" y="34545588"/>
            <a:ext cx="7600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5000" b="1" dirty="0" smtClean="0">
                <a:solidFill>
                  <a:schemeClr val="bg1"/>
                </a:solidFill>
              </a:rPr>
              <a:t>Test Results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432851" name="AutoShape 723"/>
          <p:cNvSpPr>
            <a:spLocks noChangeAspect="1" noChangeArrowheads="1"/>
          </p:cNvSpPr>
          <p:nvPr/>
        </p:nvSpPr>
        <p:spPr bwMode="auto">
          <a:xfrm>
            <a:off x="901700" y="6646863"/>
            <a:ext cx="5062538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3146" name="Rectangle 1018"/>
          <p:cNvSpPr>
            <a:spLocks noChangeArrowheads="1"/>
          </p:cNvSpPr>
          <p:nvPr/>
        </p:nvSpPr>
        <p:spPr bwMode="auto">
          <a:xfrm>
            <a:off x="881063" y="6751638"/>
            <a:ext cx="5303837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Application challenges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Battery life vs. battery form factor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Variable performance demands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Previous work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Single-V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Multi-V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Dynamic Voltage Scaling (DVS)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Limitations of previous DVS work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Expensive to switch 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with 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DC-DC converters (10s µ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secs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)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control only for large blocks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Our design (PDVS) goal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Function efficiently across and switch efficiently between 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multiple power-performance modes</a:t>
            </a:r>
            <a:endParaRPr lang="en-US" sz="2200" b="1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Our design features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Fine temporal granularity</a:t>
            </a: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Fine spatial granularity</a:t>
            </a: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400" b="1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9848" name="TextBox 16"/>
          <p:cNvSpPr txBox="1">
            <a:spLocks noChangeArrowheads="1"/>
          </p:cNvSpPr>
          <p:nvPr/>
        </p:nvSpPr>
        <p:spPr bwMode="auto">
          <a:xfrm>
            <a:off x="13958888" y="29184600"/>
            <a:ext cx="955675" cy="58261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algn="l"/>
            <a:r>
              <a:rPr lang="en-US" sz="1600">
                <a:latin typeface="Times New Roman" pitchFamily="18" charset="0"/>
                <a:ea typeface="ＭＳ Ｐゴシック" pitchFamily="34" charset="-128"/>
              </a:rPr>
              <a:t>      </a:t>
            </a:r>
            <a:br>
              <a:rPr lang="en-US" sz="1600">
                <a:latin typeface="Times New Roman" pitchFamily="18" charset="0"/>
                <a:ea typeface="ＭＳ Ｐゴシック" pitchFamily="34" charset="-128"/>
              </a:rPr>
            </a:br>
            <a:r>
              <a:rPr lang="en-US" sz="1600">
                <a:latin typeface="Times New Roman" pitchFamily="18" charset="0"/>
                <a:ea typeface="ＭＳ Ｐゴシック" pitchFamily="34" charset="-128"/>
              </a:rPr>
              <a:t>          </a:t>
            </a:r>
          </a:p>
        </p:txBody>
      </p:sp>
      <p:sp>
        <p:nvSpPr>
          <p:cNvPr id="460025" name="Text Box 1273"/>
          <p:cNvSpPr txBox="1">
            <a:spLocks noChangeArrowheads="1"/>
          </p:cNvSpPr>
          <p:nvPr/>
        </p:nvSpPr>
        <p:spPr bwMode="auto">
          <a:xfrm>
            <a:off x="14216063" y="29184600"/>
            <a:ext cx="638175" cy="304800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389438"/>
            <a:r>
              <a:rPr lang="en-US" sz="1400"/>
              <a:t>           </a:t>
            </a:r>
          </a:p>
        </p:txBody>
      </p:sp>
      <p:sp>
        <p:nvSpPr>
          <p:cNvPr id="472100" name="Rectangle 1060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2143" name="Rectangle 1103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2463" name="Rectangle 1423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72150" name="Group 1110"/>
          <p:cNvGrpSpPr>
            <a:grpSpLocks noChangeAspect="1"/>
          </p:cNvGrpSpPr>
          <p:nvPr/>
        </p:nvGrpSpPr>
        <p:grpSpPr bwMode="auto">
          <a:xfrm>
            <a:off x="5358541" y="16620461"/>
            <a:ext cx="6126206" cy="4706874"/>
            <a:chOff x="1037" y="6736"/>
            <a:chExt cx="4844" cy="3722"/>
          </a:xfrm>
        </p:grpSpPr>
        <p:sp>
          <p:nvSpPr>
            <p:cNvPr id="472462" name="AutoShape 1422"/>
            <p:cNvSpPr>
              <a:spLocks noChangeAspect="1" noChangeArrowheads="1" noTextEdit="1"/>
            </p:cNvSpPr>
            <p:nvPr/>
          </p:nvSpPr>
          <p:spPr bwMode="auto">
            <a:xfrm>
              <a:off x="1037" y="6736"/>
              <a:ext cx="4844" cy="372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461" name="Freeform 1421"/>
            <p:cNvSpPr>
              <a:spLocks/>
            </p:cNvSpPr>
            <p:nvPr/>
          </p:nvSpPr>
          <p:spPr bwMode="auto">
            <a:xfrm>
              <a:off x="2091" y="6868"/>
              <a:ext cx="2790" cy="2321"/>
            </a:xfrm>
            <a:custGeom>
              <a:avLst/>
              <a:gdLst/>
              <a:ahLst/>
              <a:cxnLst>
                <a:cxn ang="0">
                  <a:pos x="4932" y="0"/>
                </a:cxn>
                <a:cxn ang="0">
                  <a:pos x="4932" y="4155"/>
                </a:cxn>
                <a:cxn ang="0">
                  <a:pos x="2379" y="4155"/>
                </a:cxn>
                <a:cxn ang="0">
                  <a:pos x="0" y="2722"/>
                </a:cxn>
                <a:cxn ang="0">
                  <a:pos x="0" y="0"/>
                </a:cxn>
                <a:cxn ang="0">
                  <a:pos x="4932" y="0"/>
                </a:cxn>
              </a:cxnLst>
              <a:rect l="0" t="0" r="r" b="b"/>
              <a:pathLst>
                <a:path w="4932" h="4155">
                  <a:moveTo>
                    <a:pt x="4932" y="0"/>
                  </a:moveTo>
                  <a:lnTo>
                    <a:pt x="4932" y="4155"/>
                  </a:lnTo>
                  <a:lnTo>
                    <a:pt x="2379" y="4155"/>
                  </a:lnTo>
                  <a:lnTo>
                    <a:pt x="0" y="2722"/>
                  </a:lnTo>
                  <a:lnTo>
                    <a:pt x="0" y="0"/>
                  </a:lnTo>
                  <a:lnTo>
                    <a:pt x="4932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460" name="Freeform 1420"/>
            <p:cNvSpPr>
              <a:spLocks/>
            </p:cNvSpPr>
            <p:nvPr/>
          </p:nvSpPr>
          <p:spPr bwMode="auto">
            <a:xfrm>
              <a:off x="1905" y="7063"/>
              <a:ext cx="2789" cy="2321"/>
            </a:xfrm>
            <a:custGeom>
              <a:avLst/>
              <a:gdLst/>
              <a:ahLst/>
              <a:cxnLst>
                <a:cxn ang="0">
                  <a:pos x="4932" y="0"/>
                </a:cxn>
                <a:cxn ang="0">
                  <a:pos x="4932" y="4155"/>
                </a:cxn>
                <a:cxn ang="0">
                  <a:pos x="2379" y="4155"/>
                </a:cxn>
                <a:cxn ang="0">
                  <a:pos x="0" y="2722"/>
                </a:cxn>
                <a:cxn ang="0">
                  <a:pos x="0" y="0"/>
                </a:cxn>
                <a:cxn ang="0">
                  <a:pos x="4932" y="0"/>
                </a:cxn>
              </a:cxnLst>
              <a:rect l="0" t="0" r="r" b="b"/>
              <a:pathLst>
                <a:path w="4932" h="4155">
                  <a:moveTo>
                    <a:pt x="4932" y="0"/>
                  </a:moveTo>
                  <a:lnTo>
                    <a:pt x="4932" y="4155"/>
                  </a:lnTo>
                  <a:lnTo>
                    <a:pt x="2379" y="4155"/>
                  </a:lnTo>
                  <a:lnTo>
                    <a:pt x="0" y="2722"/>
                  </a:lnTo>
                  <a:lnTo>
                    <a:pt x="0" y="0"/>
                  </a:lnTo>
                  <a:lnTo>
                    <a:pt x="4932" y="0"/>
                  </a:lnTo>
                  <a:close/>
                </a:path>
              </a:pathLst>
            </a:custGeom>
            <a:solidFill>
              <a:srgbClr val="F2F2F2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459" name="Freeform 1419"/>
            <p:cNvSpPr>
              <a:spLocks/>
            </p:cNvSpPr>
            <p:nvPr/>
          </p:nvSpPr>
          <p:spPr bwMode="auto">
            <a:xfrm>
              <a:off x="1653" y="7272"/>
              <a:ext cx="2789" cy="2321"/>
            </a:xfrm>
            <a:custGeom>
              <a:avLst/>
              <a:gdLst/>
              <a:ahLst/>
              <a:cxnLst>
                <a:cxn ang="0">
                  <a:pos x="4932" y="0"/>
                </a:cxn>
                <a:cxn ang="0">
                  <a:pos x="4932" y="4155"/>
                </a:cxn>
                <a:cxn ang="0">
                  <a:pos x="2379" y="4155"/>
                </a:cxn>
                <a:cxn ang="0">
                  <a:pos x="0" y="2722"/>
                </a:cxn>
                <a:cxn ang="0">
                  <a:pos x="0" y="0"/>
                </a:cxn>
                <a:cxn ang="0">
                  <a:pos x="4932" y="0"/>
                </a:cxn>
              </a:cxnLst>
              <a:rect l="0" t="0" r="r" b="b"/>
              <a:pathLst>
                <a:path w="4932" h="4155">
                  <a:moveTo>
                    <a:pt x="4932" y="0"/>
                  </a:moveTo>
                  <a:lnTo>
                    <a:pt x="4932" y="4155"/>
                  </a:lnTo>
                  <a:lnTo>
                    <a:pt x="2379" y="4155"/>
                  </a:lnTo>
                  <a:lnTo>
                    <a:pt x="0" y="2722"/>
                  </a:lnTo>
                  <a:lnTo>
                    <a:pt x="0" y="0"/>
                  </a:lnTo>
                  <a:lnTo>
                    <a:pt x="4932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458" name="Freeform 1418"/>
            <p:cNvSpPr>
              <a:spLocks/>
            </p:cNvSpPr>
            <p:nvPr/>
          </p:nvSpPr>
          <p:spPr bwMode="auto">
            <a:xfrm>
              <a:off x="1434" y="7487"/>
              <a:ext cx="2790" cy="2320"/>
            </a:xfrm>
            <a:custGeom>
              <a:avLst/>
              <a:gdLst/>
              <a:ahLst/>
              <a:cxnLst>
                <a:cxn ang="0">
                  <a:pos x="4932" y="0"/>
                </a:cxn>
                <a:cxn ang="0">
                  <a:pos x="4932" y="4155"/>
                </a:cxn>
                <a:cxn ang="0">
                  <a:pos x="2379" y="4155"/>
                </a:cxn>
                <a:cxn ang="0">
                  <a:pos x="0" y="2722"/>
                </a:cxn>
                <a:cxn ang="0">
                  <a:pos x="0" y="0"/>
                </a:cxn>
                <a:cxn ang="0">
                  <a:pos x="4932" y="0"/>
                </a:cxn>
              </a:cxnLst>
              <a:rect l="0" t="0" r="r" b="b"/>
              <a:pathLst>
                <a:path w="4932" h="4155">
                  <a:moveTo>
                    <a:pt x="4932" y="0"/>
                  </a:moveTo>
                  <a:lnTo>
                    <a:pt x="4932" y="4155"/>
                  </a:lnTo>
                  <a:lnTo>
                    <a:pt x="2379" y="4155"/>
                  </a:lnTo>
                  <a:lnTo>
                    <a:pt x="0" y="2722"/>
                  </a:lnTo>
                  <a:lnTo>
                    <a:pt x="0" y="0"/>
                  </a:lnTo>
                  <a:lnTo>
                    <a:pt x="4932" y="0"/>
                  </a:lnTo>
                  <a:close/>
                </a:path>
              </a:pathLst>
            </a:custGeom>
            <a:solidFill>
              <a:srgbClr val="F2F2F2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457" name="Rectangle 1417"/>
            <p:cNvSpPr>
              <a:spLocks noChangeArrowheads="1"/>
            </p:cNvSpPr>
            <p:nvPr/>
          </p:nvSpPr>
          <p:spPr bwMode="auto">
            <a:xfrm>
              <a:off x="2465" y="9891"/>
              <a:ext cx="795" cy="372"/>
            </a:xfrm>
            <a:prstGeom prst="rect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32kb Data Memory</a:t>
              </a: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456" name="Rectangle 1416"/>
            <p:cNvSpPr>
              <a:spLocks noChangeArrowheads="1"/>
            </p:cNvSpPr>
            <p:nvPr/>
          </p:nvSpPr>
          <p:spPr bwMode="auto">
            <a:xfrm>
              <a:off x="1203" y="9893"/>
              <a:ext cx="1055" cy="370"/>
            </a:xfrm>
            <a:prstGeom prst="rect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40 kb Instruction Memory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455" name="AutoShape 1415"/>
            <p:cNvSpPr>
              <a:spLocks noChangeArrowheads="1"/>
            </p:cNvSpPr>
            <p:nvPr/>
          </p:nvSpPr>
          <p:spPr bwMode="auto">
            <a:xfrm>
              <a:off x="1367" y="9476"/>
              <a:ext cx="595" cy="245"/>
            </a:xfrm>
            <a:prstGeom prst="flowChartAlternateProcess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Control </a:t>
              </a: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72358" name="Group 1318"/>
            <p:cNvGrpSpPr>
              <a:grpSpLocks/>
            </p:cNvGrpSpPr>
            <p:nvPr/>
          </p:nvGrpSpPr>
          <p:grpSpPr bwMode="auto">
            <a:xfrm>
              <a:off x="2911" y="8645"/>
              <a:ext cx="1192" cy="1083"/>
              <a:chOff x="2853" y="8706"/>
              <a:chExt cx="1192" cy="1083"/>
            </a:xfrm>
          </p:grpSpPr>
          <p:sp>
            <p:nvSpPr>
              <p:cNvPr id="472454" name="Rectangle 1414"/>
              <p:cNvSpPr>
                <a:spLocks noChangeArrowheads="1"/>
              </p:cNvSpPr>
              <p:nvPr/>
            </p:nvSpPr>
            <p:spPr bwMode="auto">
              <a:xfrm>
                <a:off x="3111" y="8980"/>
                <a:ext cx="823" cy="726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451" name="Group 1411"/>
              <p:cNvGrpSpPr>
                <a:grpSpLocks/>
              </p:cNvGrpSpPr>
              <p:nvPr/>
            </p:nvGrpSpPr>
            <p:grpSpPr bwMode="auto">
              <a:xfrm>
                <a:off x="3382" y="9313"/>
                <a:ext cx="259" cy="314"/>
                <a:chOff x="7405" y="2735"/>
                <a:chExt cx="634" cy="770"/>
              </a:xfrm>
            </p:grpSpPr>
            <p:sp>
              <p:nvSpPr>
                <p:cNvPr id="472453" name="Freeform 1413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52" name="Freeform 1412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450" name="Rectangle 1410"/>
              <p:cNvSpPr>
                <a:spLocks noChangeArrowheads="1"/>
              </p:cNvSpPr>
              <p:nvPr/>
            </p:nvSpPr>
            <p:spPr bwMode="auto">
              <a:xfrm>
                <a:off x="3171" y="9009"/>
                <a:ext cx="620" cy="2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430" name="Group 1390"/>
              <p:cNvGrpSpPr>
                <a:grpSpLocks/>
              </p:cNvGrpSpPr>
              <p:nvPr/>
            </p:nvGrpSpPr>
            <p:grpSpPr bwMode="auto">
              <a:xfrm>
                <a:off x="3205" y="9040"/>
                <a:ext cx="510" cy="197"/>
                <a:chOff x="4240" y="1217"/>
                <a:chExt cx="744" cy="287"/>
              </a:xfrm>
            </p:grpSpPr>
            <p:sp>
              <p:nvSpPr>
                <p:cNvPr id="472449" name="Line 1409"/>
                <p:cNvSpPr>
                  <a:spLocks noChangeShapeType="1"/>
                </p:cNvSpPr>
                <p:nvPr/>
              </p:nvSpPr>
              <p:spPr bwMode="auto">
                <a:xfrm flipV="1">
                  <a:off x="4454" y="1503"/>
                  <a:ext cx="53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grpSp>
              <p:nvGrpSpPr>
                <p:cNvPr id="472443" name="Group 1403"/>
                <p:cNvGrpSpPr>
                  <a:grpSpLocks/>
                </p:cNvGrpSpPr>
                <p:nvPr/>
              </p:nvGrpSpPr>
              <p:grpSpPr bwMode="auto">
                <a:xfrm>
                  <a:off x="4240" y="1218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445" name="Group 1405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448" name="Freeform 1408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47" name="Line 14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46" name="Oval 1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444" name="Line 14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437" name="Group 1397"/>
                <p:cNvGrpSpPr>
                  <a:grpSpLocks/>
                </p:cNvGrpSpPr>
                <p:nvPr/>
              </p:nvGrpSpPr>
              <p:grpSpPr bwMode="auto">
                <a:xfrm>
                  <a:off x="4498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439" name="Group 1399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442" name="Freeform 1402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41" name="Line 14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40" name="Oval 1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438" name="Line 13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431" name="Group 1391"/>
                <p:cNvGrpSpPr>
                  <a:grpSpLocks/>
                </p:cNvGrpSpPr>
                <p:nvPr/>
              </p:nvGrpSpPr>
              <p:grpSpPr bwMode="auto">
                <a:xfrm>
                  <a:off x="4757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433" name="Group 1393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436" name="Freeform 1396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35" name="Line 13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34" name="Oval 1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432" name="Line 13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</p:grpSp>
          <p:grpSp>
            <p:nvGrpSpPr>
              <p:cNvPr id="472427" name="Group 1387"/>
              <p:cNvGrpSpPr>
                <a:grpSpLocks/>
              </p:cNvGrpSpPr>
              <p:nvPr/>
            </p:nvGrpSpPr>
            <p:grpSpPr bwMode="auto">
              <a:xfrm>
                <a:off x="3694" y="9410"/>
                <a:ext cx="218" cy="130"/>
                <a:chOff x="2895" y="2331"/>
                <a:chExt cx="403" cy="240"/>
              </a:xfrm>
            </p:grpSpPr>
            <p:sp>
              <p:nvSpPr>
                <p:cNvPr id="472429" name="Rectangle 1389"/>
                <p:cNvSpPr>
                  <a:spLocks noChangeArrowheads="1"/>
                </p:cNvSpPr>
                <p:nvPr/>
              </p:nvSpPr>
              <p:spPr bwMode="auto">
                <a:xfrm>
                  <a:off x="2895" y="2331"/>
                  <a:ext cx="403" cy="2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28" name="AutoShape 1388"/>
                <p:cNvSpPr>
                  <a:spLocks noChangeShapeType="1"/>
                </p:cNvSpPr>
                <p:nvPr/>
              </p:nvSpPr>
              <p:spPr bwMode="auto">
                <a:xfrm flipV="1">
                  <a:off x="2938" y="2379"/>
                  <a:ext cx="307" cy="142"/>
                </a:xfrm>
                <a:prstGeom prst="bentConnector3">
                  <a:avLst>
                    <a:gd name="adj1" fmla="val 49838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426" name="AutoShape 1386"/>
              <p:cNvSpPr>
                <a:spLocks noChangeShapeType="1"/>
              </p:cNvSpPr>
              <p:nvPr/>
            </p:nvSpPr>
            <p:spPr bwMode="auto">
              <a:xfrm>
                <a:off x="3629" y="9474"/>
                <a:ext cx="5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425" name="Text Box 1385"/>
              <p:cNvSpPr txBox="1">
                <a:spLocks noChangeArrowheads="1"/>
              </p:cNvSpPr>
              <p:nvPr/>
            </p:nvSpPr>
            <p:spPr bwMode="auto">
              <a:xfrm>
                <a:off x="2986" y="8706"/>
                <a:ext cx="1059" cy="14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DDH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DDM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DDL</a:t>
                </a:r>
                <a:endParaRPr kumimoji="0" lang="en-US" sz="6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421" name="Group 1381"/>
              <p:cNvGrpSpPr>
                <a:grpSpLocks/>
              </p:cNvGrpSpPr>
              <p:nvPr/>
            </p:nvGrpSpPr>
            <p:grpSpPr bwMode="auto">
              <a:xfrm rot="15979607" flipH="1">
                <a:off x="3022" y="8973"/>
                <a:ext cx="61" cy="74"/>
                <a:chOff x="3825" y="5763"/>
                <a:chExt cx="141" cy="141"/>
              </a:xfrm>
            </p:grpSpPr>
            <p:sp>
              <p:nvSpPr>
                <p:cNvPr id="472424" name="Oval 1384"/>
                <p:cNvSpPr>
                  <a:spLocks noChangeArrowheads="1"/>
                </p:cNvSpPr>
                <p:nvPr/>
              </p:nvSpPr>
              <p:spPr bwMode="auto">
                <a:xfrm>
                  <a:off x="3825" y="5875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23" name="Oval 1383"/>
                <p:cNvSpPr>
                  <a:spLocks noChangeArrowheads="1"/>
                </p:cNvSpPr>
                <p:nvPr/>
              </p:nvSpPr>
              <p:spPr bwMode="auto">
                <a:xfrm>
                  <a:off x="3881" y="5819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22" name="Oval 1382"/>
                <p:cNvSpPr>
                  <a:spLocks noChangeArrowheads="1"/>
                </p:cNvSpPr>
                <p:nvPr/>
              </p:nvSpPr>
              <p:spPr bwMode="auto">
                <a:xfrm>
                  <a:off x="3937" y="5763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418" name="Group 1378"/>
              <p:cNvGrpSpPr>
                <a:grpSpLocks/>
              </p:cNvGrpSpPr>
              <p:nvPr/>
            </p:nvGrpSpPr>
            <p:grpSpPr bwMode="auto">
              <a:xfrm flipH="1">
                <a:off x="3138" y="9289"/>
                <a:ext cx="125" cy="165"/>
                <a:chOff x="3248" y="4985"/>
                <a:chExt cx="561" cy="748"/>
              </a:xfrm>
            </p:grpSpPr>
            <p:sp>
              <p:nvSpPr>
                <p:cNvPr id="472420" name="Rectangle 1380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19" name="Freeform 1379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415" name="Group 1375"/>
              <p:cNvGrpSpPr>
                <a:grpSpLocks/>
              </p:cNvGrpSpPr>
              <p:nvPr/>
            </p:nvGrpSpPr>
            <p:grpSpPr bwMode="auto">
              <a:xfrm flipH="1">
                <a:off x="3139" y="9489"/>
                <a:ext cx="125" cy="165"/>
                <a:chOff x="3248" y="4985"/>
                <a:chExt cx="561" cy="748"/>
              </a:xfrm>
            </p:grpSpPr>
            <p:sp>
              <p:nvSpPr>
                <p:cNvPr id="472417" name="Rectangle 1377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16" name="Freeform 1376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414" name="Freeform 1374"/>
              <p:cNvSpPr>
                <a:spLocks/>
              </p:cNvSpPr>
              <p:nvPr/>
            </p:nvSpPr>
            <p:spPr bwMode="auto">
              <a:xfrm>
                <a:off x="3266" y="9363"/>
                <a:ext cx="11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413" name="Freeform 1373"/>
              <p:cNvSpPr>
                <a:spLocks/>
              </p:cNvSpPr>
              <p:nvPr/>
            </p:nvSpPr>
            <p:spPr bwMode="auto">
              <a:xfrm>
                <a:off x="3265" y="9542"/>
                <a:ext cx="111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412" name="Line 1372"/>
              <p:cNvSpPr>
                <a:spLocks noChangeShapeType="1"/>
              </p:cNvSpPr>
              <p:nvPr/>
            </p:nvSpPr>
            <p:spPr bwMode="auto">
              <a:xfrm flipH="1">
                <a:off x="3536" y="9222"/>
                <a:ext cx="1" cy="1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411" name="Rectangle 1371"/>
              <p:cNvSpPr>
                <a:spLocks noChangeArrowheads="1"/>
              </p:cNvSpPr>
              <p:nvPr/>
            </p:nvSpPr>
            <p:spPr bwMode="auto">
              <a:xfrm>
                <a:off x="3014" y="9063"/>
                <a:ext cx="823" cy="726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408" name="Group 1368"/>
              <p:cNvGrpSpPr>
                <a:grpSpLocks/>
              </p:cNvGrpSpPr>
              <p:nvPr/>
            </p:nvGrpSpPr>
            <p:grpSpPr bwMode="auto">
              <a:xfrm>
                <a:off x="3285" y="9397"/>
                <a:ext cx="259" cy="314"/>
                <a:chOff x="7405" y="2735"/>
                <a:chExt cx="634" cy="770"/>
              </a:xfrm>
            </p:grpSpPr>
            <p:sp>
              <p:nvSpPr>
                <p:cNvPr id="472410" name="Freeform 1370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409" name="Freeform 1369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407" name="Rectangle 1367"/>
              <p:cNvSpPr>
                <a:spLocks noChangeArrowheads="1"/>
              </p:cNvSpPr>
              <p:nvPr/>
            </p:nvSpPr>
            <p:spPr bwMode="auto">
              <a:xfrm>
                <a:off x="3074" y="9093"/>
                <a:ext cx="621" cy="2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87" name="Group 1347"/>
              <p:cNvGrpSpPr>
                <a:grpSpLocks/>
              </p:cNvGrpSpPr>
              <p:nvPr/>
            </p:nvGrpSpPr>
            <p:grpSpPr bwMode="auto">
              <a:xfrm>
                <a:off x="3108" y="9123"/>
                <a:ext cx="510" cy="197"/>
                <a:chOff x="4240" y="1217"/>
                <a:chExt cx="744" cy="287"/>
              </a:xfrm>
            </p:grpSpPr>
            <p:sp>
              <p:nvSpPr>
                <p:cNvPr id="472406" name="Line 1366"/>
                <p:cNvSpPr>
                  <a:spLocks noChangeShapeType="1"/>
                </p:cNvSpPr>
                <p:nvPr/>
              </p:nvSpPr>
              <p:spPr bwMode="auto">
                <a:xfrm flipV="1">
                  <a:off x="4454" y="1503"/>
                  <a:ext cx="53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grpSp>
              <p:nvGrpSpPr>
                <p:cNvPr id="472400" name="Group 1360"/>
                <p:cNvGrpSpPr>
                  <a:grpSpLocks/>
                </p:cNvGrpSpPr>
                <p:nvPr/>
              </p:nvGrpSpPr>
              <p:grpSpPr bwMode="auto">
                <a:xfrm>
                  <a:off x="4240" y="1218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402" name="Group 1362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405" name="Freeform 1365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04" name="Line 13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403" name="Oval 1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401" name="Line 13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394" name="Group 1354"/>
                <p:cNvGrpSpPr>
                  <a:grpSpLocks/>
                </p:cNvGrpSpPr>
                <p:nvPr/>
              </p:nvGrpSpPr>
              <p:grpSpPr bwMode="auto">
                <a:xfrm>
                  <a:off x="4498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96" name="Group 1356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99" name="Freeform 1359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98" name="Line 13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97" name="Oval 1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95" name="Line 13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388" name="Group 1348"/>
                <p:cNvGrpSpPr>
                  <a:grpSpLocks/>
                </p:cNvGrpSpPr>
                <p:nvPr/>
              </p:nvGrpSpPr>
              <p:grpSpPr bwMode="auto">
                <a:xfrm>
                  <a:off x="4757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90" name="Group 1350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93" name="Freeform 1353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92" name="Line 13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91" name="Oval 1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89" name="Line 13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</p:grpSp>
          <p:sp>
            <p:nvSpPr>
              <p:cNvPr id="472386" name="Text Box 1346"/>
              <p:cNvSpPr txBox="1">
                <a:spLocks noChangeArrowheads="1"/>
              </p:cNvSpPr>
              <p:nvPr/>
            </p:nvSpPr>
            <p:spPr bwMode="auto">
              <a:xfrm>
                <a:off x="3394" y="9479"/>
                <a:ext cx="118" cy="18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*</a:t>
                </a:r>
                <a:endParaRPr kumimoji="0" lang="en-US" sz="6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383" name="Group 1343"/>
              <p:cNvGrpSpPr>
                <a:grpSpLocks/>
              </p:cNvGrpSpPr>
              <p:nvPr/>
            </p:nvGrpSpPr>
            <p:grpSpPr bwMode="auto">
              <a:xfrm>
                <a:off x="3597" y="9493"/>
                <a:ext cx="218" cy="130"/>
                <a:chOff x="2895" y="2331"/>
                <a:chExt cx="403" cy="240"/>
              </a:xfrm>
            </p:grpSpPr>
            <p:sp>
              <p:nvSpPr>
                <p:cNvPr id="472385" name="Rectangle 1345"/>
                <p:cNvSpPr>
                  <a:spLocks noChangeArrowheads="1"/>
                </p:cNvSpPr>
                <p:nvPr/>
              </p:nvSpPr>
              <p:spPr bwMode="auto">
                <a:xfrm>
                  <a:off x="2895" y="2331"/>
                  <a:ext cx="403" cy="2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84" name="AutoShape 1344"/>
                <p:cNvSpPr>
                  <a:spLocks noChangeShapeType="1"/>
                </p:cNvSpPr>
                <p:nvPr/>
              </p:nvSpPr>
              <p:spPr bwMode="auto">
                <a:xfrm flipV="1">
                  <a:off x="2938" y="2379"/>
                  <a:ext cx="307" cy="142"/>
                </a:xfrm>
                <a:prstGeom prst="bentConnector3">
                  <a:avLst>
                    <a:gd name="adj1" fmla="val 49838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82" name="AutoShape 1342"/>
              <p:cNvSpPr>
                <a:spLocks noChangeShapeType="1"/>
              </p:cNvSpPr>
              <p:nvPr/>
            </p:nvSpPr>
            <p:spPr bwMode="auto">
              <a:xfrm>
                <a:off x="3532" y="9557"/>
                <a:ext cx="57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79" name="Group 1339"/>
              <p:cNvGrpSpPr>
                <a:grpSpLocks/>
              </p:cNvGrpSpPr>
              <p:nvPr/>
            </p:nvGrpSpPr>
            <p:grpSpPr bwMode="auto">
              <a:xfrm flipH="1">
                <a:off x="3041" y="9372"/>
                <a:ext cx="125" cy="165"/>
                <a:chOff x="3248" y="4985"/>
                <a:chExt cx="561" cy="748"/>
              </a:xfrm>
            </p:grpSpPr>
            <p:sp>
              <p:nvSpPr>
                <p:cNvPr id="472381" name="Rectangle 1341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80" name="Freeform 1340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376" name="Group 1336"/>
              <p:cNvGrpSpPr>
                <a:grpSpLocks/>
              </p:cNvGrpSpPr>
              <p:nvPr/>
            </p:nvGrpSpPr>
            <p:grpSpPr bwMode="auto">
              <a:xfrm flipH="1">
                <a:off x="3042" y="9573"/>
                <a:ext cx="125" cy="165"/>
                <a:chOff x="3248" y="4985"/>
                <a:chExt cx="561" cy="748"/>
              </a:xfrm>
            </p:grpSpPr>
            <p:sp>
              <p:nvSpPr>
                <p:cNvPr id="472378" name="Rectangle 1338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77" name="Freeform 1337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75" name="Freeform 1335"/>
              <p:cNvSpPr>
                <a:spLocks/>
              </p:cNvSpPr>
              <p:nvPr/>
            </p:nvSpPr>
            <p:spPr bwMode="auto">
              <a:xfrm>
                <a:off x="3169" y="9446"/>
                <a:ext cx="11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74" name="Freeform 1334"/>
              <p:cNvSpPr>
                <a:spLocks/>
              </p:cNvSpPr>
              <p:nvPr/>
            </p:nvSpPr>
            <p:spPr bwMode="auto">
              <a:xfrm>
                <a:off x="3168" y="9625"/>
                <a:ext cx="11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73" name="Line 1333"/>
              <p:cNvSpPr>
                <a:spLocks noChangeShapeType="1"/>
              </p:cNvSpPr>
              <p:nvPr/>
            </p:nvSpPr>
            <p:spPr bwMode="auto">
              <a:xfrm flipH="1">
                <a:off x="3439" y="9306"/>
                <a:ext cx="1" cy="1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63" name="Group 1323"/>
              <p:cNvGrpSpPr>
                <a:grpSpLocks/>
              </p:cNvGrpSpPr>
              <p:nvPr/>
            </p:nvGrpSpPr>
            <p:grpSpPr bwMode="auto">
              <a:xfrm>
                <a:off x="3259" y="8863"/>
                <a:ext cx="450" cy="259"/>
                <a:chOff x="6434" y="1241"/>
                <a:chExt cx="831" cy="556"/>
              </a:xfrm>
            </p:grpSpPr>
            <p:sp>
              <p:nvSpPr>
                <p:cNvPr id="472372" name="Line 1332"/>
                <p:cNvSpPr>
                  <a:spLocks noChangeShapeType="1"/>
                </p:cNvSpPr>
                <p:nvPr/>
              </p:nvSpPr>
              <p:spPr bwMode="auto">
                <a:xfrm flipV="1">
                  <a:off x="6613" y="1316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71" name="Line 1331"/>
                <p:cNvSpPr>
                  <a:spLocks noChangeShapeType="1"/>
                </p:cNvSpPr>
                <p:nvPr/>
              </p:nvSpPr>
              <p:spPr bwMode="auto">
                <a:xfrm flipV="1">
                  <a:off x="6943" y="1313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70" name="Line 1330"/>
                <p:cNvSpPr>
                  <a:spLocks noChangeShapeType="1"/>
                </p:cNvSpPr>
                <p:nvPr/>
              </p:nvSpPr>
              <p:spPr bwMode="auto">
                <a:xfrm flipV="1">
                  <a:off x="7264" y="1319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9" name="Line 1329"/>
                <p:cNvSpPr>
                  <a:spLocks noChangeShapeType="1"/>
                </p:cNvSpPr>
                <p:nvPr/>
              </p:nvSpPr>
              <p:spPr bwMode="auto">
                <a:xfrm flipV="1">
                  <a:off x="6434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8" name="Line 1328"/>
                <p:cNvSpPr>
                  <a:spLocks noChangeShapeType="1"/>
                </p:cNvSpPr>
                <p:nvPr/>
              </p:nvSpPr>
              <p:spPr bwMode="auto">
                <a:xfrm flipV="1">
                  <a:off x="6764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7" name="Line 1327"/>
                <p:cNvSpPr>
                  <a:spLocks noChangeShapeType="1"/>
                </p:cNvSpPr>
                <p:nvPr/>
              </p:nvSpPr>
              <p:spPr bwMode="auto">
                <a:xfrm flipV="1">
                  <a:off x="7085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6" name="Freeform 1326"/>
                <p:cNvSpPr>
                  <a:spLocks/>
                </p:cNvSpPr>
                <p:nvPr/>
              </p:nvSpPr>
              <p:spPr bwMode="auto">
                <a:xfrm>
                  <a:off x="6444" y="1244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5" name="Freeform 1325"/>
                <p:cNvSpPr>
                  <a:spLocks/>
                </p:cNvSpPr>
                <p:nvPr/>
              </p:nvSpPr>
              <p:spPr bwMode="auto">
                <a:xfrm>
                  <a:off x="6774" y="1241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64" name="Freeform 1324"/>
                <p:cNvSpPr>
                  <a:spLocks/>
                </p:cNvSpPr>
                <p:nvPr/>
              </p:nvSpPr>
              <p:spPr bwMode="auto">
                <a:xfrm>
                  <a:off x="7094" y="1241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62" name="Line 1322"/>
              <p:cNvSpPr>
                <a:spLocks noChangeShapeType="1"/>
              </p:cNvSpPr>
              <p:nvPr/>
            </p:nvSpPr>
            <p:spPr bwMode="auto">
              <a:xfrm>
                <a:off x="3315" y="8859"/>
                <a:ext cx="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61" name="Line 1321"/>
              <p:cNvSpPr>
                <a:spLocks noChangeShapeType="1"/>
              </p:cNvSpPr>
              <p:nvPr/>
            </p:nvSpPr>
            <p:spPr bwMode="auto">
              <a:xfrm>
                <a:off x="3493" y="8859"/>
                <a:ext cx="8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60" name="Line 1320"/>
              <p:cNvSpPr>
                <a:spLocks noChangeShapeType="1"/>
              </p:cNvSpPr>
              <p:nvPr/>
            </p:nvSpPr>
            <p:spPr bwMode="auto">
              <a:xfrm>
                <a:off x="3667" y="8859"/>
                <a:ext cx="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59" name="Text Box 1319"/>
              <p:cNvSpPr txBox="1">
                <a:spLocks noChangeArrowheads="1"/>
              </p:cNvSpPr>
              <p:nvPr/>
            </p:nvSpPr>
            <p:spPr bwMode="auto">
              <a:xfrm>
                <a:off x="2853" y="8848"/>
                <a:ext cx="292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x4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472355" name="Group 1315"/>
            <p:cNvGrpSpPr>
              <a:grpSpLocks/>
            </p:cNvGrpSpPr>
            <p:nvPr/>
          </p:nvGrpSpPr>
          <p:grpSpPr bwMode="auto">
            <a:xfrm>
              <a:off x="3333" y="9583"/>
              <a:ext cx="693" cy="316"/>
              <a:chOff x="3275" y="9644"/>
              <a:chExt cx="693" cy="316"/>
            </a:xfrm>
          </p:grpSpPr>
          <p:sp>
            <p:nvSpPr>
              <p:cNvPr id="472357" name="Text Box 1317"/>
              <p:cNvSpPr txBox="1">
                <a:spLocks noChangeArrowheads="1"/>
              </p:cNvSpPr>
              <p:nvPr/>
            </p:nvSpPr>
            <p:spPr bwMode="auto">
              <a:xfrm>
                <a:off x="3275" y="9649"/>
                <a:ext cx="693" cy="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Lvl. Conv. 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356" name="Line 1316"/>
              <p:cNvSpPr>
                <a:spLocks noChangeShapeType="1"/>
              </p:cNvSpPr>
              <p:nvPr/>
            </p:nvSpPr>
            <p:spPr bwMode="auto">
              <a:xfrm flipV="1">
                <a:off x="3654" y="9644"/>
                <a:ext cx="33" cy="5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472258" name="Group 1218"/>
            <p:cNvGrpSpPr>
              <a:grpSpLocks/>
            </p:cNvGrpSpPr>
            <p:nvPr/>
          </p:nvGrpSpPr>
          <p:grpSpPr bwMode="auto">
            <a:xfrm>
              <a:off x="2911" y="7573"/>
              <a:ext cx="1102" cy="1088"/>
              <a:chOff x="2853" y="7634"/>
              <a:chExt cx="1102" cy="1088"/>
            </a:xfrm>
          </p:grpSpPr>
          <p:sp>
            <p:nvSpPr>
              <p:cNvPr id="472354" name="Rectangle 1314"/>
              <p:cNvSpPr>
                <a:spLocks noChangeArrowheads="1"/>
              </p:cNvSpPr>
              <p:nvPr/>
            </p:nvSpPr>
            <p:spPr bwMode="auto">
              <a:xfrm>
                <a:off x="3111" y="7913"/>
                <a:ext cx="823" cy="726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51" name="Group 1311"/>
              <p:cNvGrpSpPr>
                <a:grpSpLocks/>
              </p:cNvGrpSpPr>
              <p:nvPr/>
            </p:nvGrpSpPr>
            <p:grpSpPr bwMode="auto">
              <a:xfrm>
                <a:off x="3382" y="8247"/>
                <a:ext cx="259" cy="313"/>
                <a:chOff x="7405" y="2735"/>
                <a:chExt cx="634" cy="770"/>
              </a:xfrm>
            </p:grpSpPr>
            <p:sp>
              <p:nvSpPr>
                <p:cNvPr id="472353" name="Freeform 1313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52" name="Freeform 1312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50" name="Rectangle 1310"/>
              <p:cNvSpPr>
                <a:spLocks noChangeArrowheads="1"/>
              </p:cNvSpPr>
              <p:nvPr/>
            </p:nvSpPr>
            <p:spPr bwMode="auto">
              <a:xfrm>
                <a:off x="3171" y="7943"/>
                <a:ext cx="620" cy="2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30" name="Group 1290"/>
              <p:cNvGrpSpPr>
                <a:grpSpLocks/>
              </p:cNvGrpSpPr>
              <p:nvPr/>
            </p:nvGrpSpPr>
            <p:grpSpPr bwMode="auto">
              <a:xfrm>
                <a:off x="3205" y="7974"/>
                <a:ext cx="510" cy="197"/>
                <a:chOff x="4240" y="1217"/>
                <a:chExt cx="744" cy="287"/>
              </a:xfrm>
            </p:grpSpPr>
            <p:sp>
              <p:nvSpPr>
                <p:cNvPr id="472349" name="Line 1309"/>
                <p:cNvSpPr>
                  <a:spLocks noChangeShapeType="1"/>
                </p:cNvSpPr>
                <p:nvPr/>
              </p:nvSpPr>
              <p:spPr bwMode="auto">
                <a:xfrm flipV="1">
                  <a:off x="4454" y="1503"/>
                  <a:ext cx="53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grpSp>
              <p:nvGrpSpPr>
                <p:cNvPr id="472343" name="Group 1303"/>
                <p:cNvGrpSpPr>
                  <a:grpSpLocks/>
                </p:cNvGrpSpPr>
                <p:nvPr/>
              </p:nvGrpSpPr>
              <p:grpSpPr bwMode="auto">
                <a:xfrm>
                  <a:off x="4240" y="1218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45" name="Group 1305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48" name="Freeform 1308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47" name="Line 1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46" name="Oval 13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44" name="Line 13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337" name="Group 1297"/>
                <p:cNvGrpSpPr>
                  <a:grpSpLocks/>
                </p:cNvGrpSpPr>
                <p:nvPr/>
              </p:nvGrpSpPr>
              <p:grpSpPr bwMode="auto">
                <a:xfrm>
                  <a:off x="4498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39" name="Group 1299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42" name="Freeform 1302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41" name="Line 13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40" name="Oval 1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38" name="Line 12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331" name="Group 1291"/>
                <p:cNvGrpSpPr>
                  <a:grpSpLocks/>
                </p:cNvGrpSpPr>
                <p:nvPr/>
              </p:nvGrpSpPr>
              <p:grpSpPr bwMode="auto">
                <a:xfrm>
                  <a:off x="4757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33" name="Group 1293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36" name="Freeform 1296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35" name="Line 1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34" name="Oval 1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32" name="Line 12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</p:grpSp>
          <p:grpSp>
            <p:nvGrpSpPr>
              <p:cNvPr id="472327" name="Group 1287"/>
              <p:cNvGrpSpPr>
                <a:grpSpLocks/>
              </p:cNvGrpSpPr>
              <p:nvPr/>
            </p:nvGrpSpPr>
            <p:grpSpPr bwMode="auto">
              <a:xfrm>
                <a:off x="3694" y="8343"/>
                <a:ext cx="218" cy="130"/>
                <a:chOff x="2895" y="2331"/>
                <a:chExt cx="403" cy="240"/>
              </a:xfrm>
            </p:grpSpPr>
            <p:sp>
              <p:nvSpPr>
                <p:cNvPr id="472329" name="Rectangle 1289"/>
                <p:cNvSpPr>
                  <a:spLocks noChangeArrowheads="1"/>
                </p:cNvSpPr>
                <p:nvPr/>
              </p:nvSpPr>
              <p:spPr bwMode="auto">
                <a:xfrm>
                  <a:off x="2895" y="2331"/>
                  <a:ext cx="403" cy="2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28" name="AutoShape 1288"/>
                <p:cNvSpPr>
                  <a:spLocks noChangeShapeType="1"/>
                </p:cNvSpPr>
                <p:nvPr/>
              </p:nvSpPr>
              <p:spPr bwMode="auto">
                <a:xfrm flipV="1">
                  <a:off x="2938" y="2379"/>
                  <a:ext cx="307" cy="142"/>
                </a:xfrm>
                <a:prstGeom prst="bentConnector3">
                  <a:avLst>
                    <a:gd name="adj1" fmla="val 49838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26" name="AutoShape 1286"/>
              <p:cNvSpPr>
                <a:spLocks noChangeShapeType="1"/>
              </p:cNvSpPr>
              <p:nvPr/>
            </p:nvSpPr>
            <p:spPr bwMode="auto">
              <a:xfrm>
                <a:off x="3637" y="8407"/>
                <a:ext cx="57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25" name="Text Box 1285"/>
              <p:cNvSpPr txBox="1">
                <a:spLocks noChangeArrowheads="1"/>
              </p:cNvSpPr>
              <p:nvPr/>
            </p:nvSpPr>
            <p:spPr bwMode="auto">
              <a:xfrm>
                <a:off x="3001" y="7634"/>
                <a:ext cx="954" cy="1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DDH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DDM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DDL</a:t>
                </a:r>
                <a:endParaRPr kumimoji="0" lang="en-US" sz="6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321" name="Group 1281"/>
              <p:cNvGrpSpPr>
                <a:grpSpLocks/>
              </p:cNvGrpSpPr>
              <p:nvPr/>
            </p:nvGrpSpPr>
            <p:grpSpPr bwMode="auto">
              <a:xfrm rot="15979607" flipH="1">
                <a:off x="3022" y="7907"/>
                <a:ext cx="61" cy="74"/>
                <a:chOff x="3825" y="5763"/>
                <a:chExt cx="141" cy="141"/>
              </a:xfrm>
            </p:grpSpPr>
            <p:sp>
              <p:nvSpPr>
                <p:cNvPr id="472324" name="Oval 1284"/>
                <p:cNvSpPr>
                  <a:spLocks noChangeArrowheads="1"/>
                </p:cNvSpPr>
                <p:nvPr/>
              </p:nvSpPr>
              <p:spPr bwMode="auto">
                <a:xfrm>
                  <a:off x="3825" y="5875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23" name="Oval 1283"/>
                <p:cNvSpPr>
                  <a:spLocks noChangeArrowheads="1"/>
                </p:cNvSpPr>
                <p:nvPr/>
              </p:nvSpPr>
              <p:spPr bwMode="auto">
                <a:xfrm>
                  <a:off x="3881" y="5819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22" name="Oval 1282"/>
                <p:cNvSpPr>
                  <a:spLocks noChangeArrowheads="1"/>
                </p:cNvSpPr>
                <p:nvPr/>
              </p:nvSpPr>
              <p:spPr bwMode="auto">
                <a:xfrm>
                  <a:off x="3937" y="5763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318" name="Group 1278"/>
              <p:cNvGrpSpPr>
                <a:grpSpLocks/>
              </p:cNvGrpSpPr>
              <p:nvPr/>
            </p:nvGrpSpPr>
            <p:grpSpPr bwMode="auto">
              <a:xfrm flipH="1">
                <a:off x="3138" y="8223"/>
                <a:ext cx="125" cy="164"/>
                <a:chOff x="3248" y="4985"/>
                <a:chExt cx="561" cy="748"/>
              </a:xfrm>
            </p:grpSpPr>
            <p:sp>
              <p:nvSpPr>
                <p:cNvPr id="472320" name="Rectangle 1280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19" name="Freeform 1279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315" name="Group 1275"/>
              <p:cNvGrpSpPr>
                <a:grpSpLocks/>
              </p:cNvGrpSpPr>
              <p:nvPr/>
            </p:nvGrpSpPr>
            <p:grpSpPr bwMode="auto">
              <a:xfrm flipH="1">
                <a:off x="3139" y="8423"/>
                <a:ext cx="125" cy="164"/>
                <a:chOff x="3248" y="4985"/>
                <a:chExt cx="561" cy="748"/>
              </a:xfrm>
            </p:grpSpPr>
            <p:sp>
              <p:nvSpPr>
                <p:cNvPr id="472317" name="Rectangle 1277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16" name="Freeform 1276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14" name="Freeform 1274"/>
              <p:cNvSpPr>
                <a:spLocks/>
              </p:cNvSpPr>
              <p:nvPr/>
            </p:nvSpPr>
            <p:spPr bwMode="auto">
              <a:xfrm>
                <a:off x="3266" y="8297"/>
                <a:ext cx="112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13" name="Freeform 1273"/>
              <p:cNvSpPr>
                <a:spLocks/>
              </p:cNvSpPr>
              <p:nvPr/>
            </p:nvSpPr>
            <p:spPr bwMode="auto">
              <a:xfrm>
                <a:off x="3265" y="8475"/>
                <a:ext cx="111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12" name="Line 1272"/>
              <p:cNvSpPr>
                <a:spLocks noChangeShapeType="1"/>
              </p:cNvSpPr>
              <p:nvPr/>
            </p:nvSpPr>
            <p:spPr bwMode="auto">
              <a:xfrm flipH="1">
                <a:off x="3536" y="8156"/>
                <a:ext cx="1" cy="1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311" name="Rectangle 1271"/>
              <p:cNvSpPr>
                <a:spLocks noChangeArrowheads="1"/>
              </p:cNvSpPr>
              <p:nvPr/>
            </p:nvSpPr>
            <p:spPr bwMode="auto">
              <a:xfrm>
                <a:off x="3014" y="7997"/>
                <a:ext cx="823" cy="725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308" name="Group 1268"/>
              <p:cNvGrpSpPr>
                <a:grpSpLocks/>
              </p:cNvGrpSpPr>
              <p:nvPr/>
            </p:nvGrpSpPr>
            <p:grpSpPr bwMode="auto">
              <a:xfrm>
                <a:off x="3285" y="8330"/>
                <a:ext cx="259" cy="314"/>
                <a:chOff x="7405" y="2735"/>
                <a:chExt cx="634" cy="770"/>
              </a:xfrm>
            </p:grpSpPr>
            <p:sp>
              <p:nvSpPr>
                <p:cNvPr id="472310" name="Freeform 1270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309" name="Freeform 1269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307" name="Rectangle 1267"/>
              <p:cNvSpPr>
                <a:spLocks noChangeArrowheads="1"/>
              </p:cNvSpPr>
              <p:nvPr/>
            </p:nvSpPr>
            <p:spPr bwMode="auto">
              <a:xfrm>
                <a:off x="3074" y="8026"/>
                <a:ext cx="621" cy="25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287" name="Group 1247"/>
              <p:cNvGrpSpPr>
                <a:grpSpLocks/>
              </p:cNvGrpSpPr>
              <p:nvPr/>
            </p:nvGrpSpPr>
            <p:grpSpPr bwMode="auto">
              <a:xfrm>
                <a:off x="3108" y="8057"/>
                <a:ext cx="510" cy="197"/>
                <a:chOff x="4240" y="1217"/>
                <a:chExt cx="744" cy="287"/>
              </a:xfrm>
            </p:grpSpPr>
            <p:sp>
              <p:nvSpPr>
                <p:cNvPr id="472306" name="Line 1266"/>
                <p:cNvSpPr>
                  <a:spLocks noChangeShapeType="1"/>
                </p:cNvSpPr>
                <p:nvPr/>
              </p:nvSpPr>
              <p:spPr bwMode="auto">
                <a:xfrm flipV="1">
                  <a:off x="4454" y="1503"/>
                  <a:ext cx="53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grpSp>
              <p:nvGrpSpPr>
                <p:cNvPr id="472300" name="Group 1260"/>
                <p:cNvGrpSpPr>
                  <a:grpSpLocks/>
                </p:cNvGrpSpPr>
                <p:nvPr/>
              </p:nvGrpSpPr>
              <p:grpSpPr bwMode="auto">
                <a:xfrm>
                  <a:off x="4240" y="1218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302" name="Group 1262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305" name="Freeform 1265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04" name="Line 12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303" name="Oval 12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301" name="Line 12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294" name="Group 1254"/>
                <p:cNvGrpSpPr>
                  <a:grpSpLocks/>
                </p:cNvGrpSpPr>
                <p:nvPr/>
              </p:nvGrpSpPr>
              <p:grpSpPr bwMode="auto">
                <a:xfrm>
                  <a:off x="4498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296" name="Group 1256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299" name="Freeform 1259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298" name="Line 12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297" name="Oval 1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295" name="Line 12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288" name="Group 1248"/>
                <p:cNvGrpSpPr>
                  <a:grpSpLocks/>
                </p:cNvGrpSpPr>
                <p:nvPr/>
              </p:nvGrpSpPr>
              <p:grpSpPr bwMode="auto">
                <a:xfrm>
                  <a:off x="4757" y="1217"/>
                  <a:ext cx="221" cy="277"/>
                  <a:chOff x="1447" y="1690"/>
                  <a:chExt cx="397" cy="480"/>
                </a:xfrm>
              </p:grpSpPr>
              <p:grpSp>
                <p:nvGrpSpPr>
                  <p:cNvPr id="472290" name="Group 1250"/>
                  <p:cNvGrpSpPr>
                    <a:grpSpLocks/>
                  </p:cNvGrpSpPr>
                  <p:nvPr/>
                </p:nvGrpSpPr>
                <p:grpSpPr bwMode="auto">
                  <a:xfrm>
                    <a:off x="1612" y="1690"/>
                    <a:ext cx="232" cy="480"/>
                    <a:chOff x="1604" y="1698"/>
                    <a:chExt cx="232" cy="480"/>
                  </a:xfrm>
                </p:grpSpPr>
                <p:sp>
                  <p:nvSpPr>
                    <p:cNvPr id="472293" name="Freeform 1253"/>
                    <p:cNvSpPr>
                      <a:spLocks/>
                    </p:cNvSpPr>
                    <p:nvPr/>
                  </p:nvSpPr>
                  <p:spPr bwMode="auto">
                    <a:xfrm>
                      <a:off x="1764" y="1698"/>
                      <a:ext cx="7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72" y="0"/>
                        </a:cxn>
                        <a:cxn ang="0">
                          <a:pos x="72" y="160"/>
                        </a:cxn>
                        <a:cxn ang="0">
                          <a:pos x="0" y="160"/>
                        </a:cxn>
                        <a:cxn ang="0">
                          <a:pos x="0" y="336"/>
                        </a:cxn>
                        <a:cxn ang="0">
                          <a:pos x="72" y="336"/>
                        </a:cxn>
                        <a:cxn ang="0">
                          <a:pos x="72" y="480"/>
                        </a:cxn>
                      </a:cxnLst>
                      <a:rect l="0" t="0" r="r" b="b"/>
                      <a:pathLst>
                        <a:path w="72" h="480">
                          <a:moveTo>
                            <a:pt x="72" y="0"/>
                          </a:moveTo>
                          <a:lnTo>
                            <a:pt x="72" y="160"/>
                          </a:lnTo>
                          <a:lnTo>
                            <a:pt x="0" y="160"/>
                          </a:lnTo>
                          <a:lnTo>
                            <a:pt x="0" y="336"/>
                          </a:lnTo>
                          <a:lnTo>
                            <a:pt x="72" y="336"/>
                          </a:lnTo>
                          <a:lnTo>
                            <a:pt x="72" y="48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292" name="Line 1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0" y="1858"/>
                      <a:ext cx="0" cy="18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  <p:sp>
                  <p:nvSpPr>
                    <p:cNvPr id="472291" name="Oval 1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04" y="1906"/>
                      <a:ext cx="80" cy="80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28700"/>
                    </a:p>
                  </p:txBody>
                </p:sp>
              </p:grpSp>
              <p:sp>
                <p:nvSpPr>
                  <p:cNvPr id="472289" name="Line 12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47" y="1941"/>
                    <a:ext cx="16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</p:grpSp>
          <p:sp>
            <p:nvSpPr>
              <p:cNvPr id="472286" name="Text Box 1246"/>
              <p:cNvSpPr txBox="1">
                <a:spLocks noChangeArrowheads="1"/>
              </p:cNvSpPr>
              <p:nvPr/>
            </p:nvSpPr>
            <p:spPr bwMode="auto">
              <a:xfrm>
                <a:off x="3394" y="8384"/>
                <a:ext cx="118" cy="21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+</a:t>
                </a:r>
                <a:endParaRPr kumimoji="0" lang="en-US" sz="6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283" name="Group 1243"/>
              <p:cNvGrpSpPr>
                <a:grpSpLocks/>
              </p:cNvGrpSpPr>
              <p:nvPr/>
            </p:nvGrpSpPr>
            <p:grpSpPr bwMode="auto">
              <a:xfrm>
                <a:off x="3597" y="8426"/>
                <a:ext cx="218" cy="130"/>
                <a:chOff x="2895" y="2331"/>
                <a:chExt cx="403" cy="240"/>
              </a:xfrm>
            </p:grpSpPr>
            <p:sp>
              <p:nvSpPr>
                <p:cNvPr id="472285" name="Rectangle 1245"/>
                <p:cNvSpPr>
                  <a:spLocks noChangeArrowheads="1"/>
                </p:cNvSpPr>
                <p:nvPr/>
              </p:nvSpPr>
              <p:spPr bwMode="auto">
                <a:xfrm>
                  <a:off x="2895" y="2331"/>
                  <a:ext cx="403" cy="2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84" name="AutoShape 1244"/>
                <p:cNvSpPr>
                  <a:spLocks noChangeShapeType="1"/>
                </p:cNvSpPr>
                <p:nvPr/>
              </p:nvSpPr>
              <p:spPr bwMode="auto">
                <a:xfrm flipV="1">
                  <a:off x="2938" y="2379"/>
                  <a:ext cx="307" cy="142"/>
                </a:xfrm>
                <a:prstGeom prst="bentConnector3">
                  <a:avLst>
                    <a:gd name="adj1" fmla="val 49838"/>
                  </a:avLst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82" name="AutoShape 1242"/>
              <p:cNvSpPr>
                <a:spLocks noChangeShapeType="1"/>
              </p:cNvSpPr>
              <p:nvPr/>
            </p:nvSpPr>
            <p:spPr bwMode="auto">
              <a:xfrm>
                <a:off x="3532" y="8491"/>
                <a:ext cx="5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279" name="Group 1239"/>
              <p:cNvGrpSpPr>
                <a:grpSpLocks/>
              </p:cNvGrpSpPr>
              <p:nvPr/>
            </p:nvGrpSpPr>
            <p:grpSpPr bwMode="auto">
              <a:xfrm flipH="1">
                <a:off x="3041" y="8306"/>
                <a:ext cx="125" cy="165"/>
                <a:chOff x="3248" y="4985"/>
                <a:chExt cx="561" cy="748"/>
              </a:xfrm>
            </p:grpSpPr>
            <p:sp>
              <p:nvSpPr>
                <p:cNvPr id="472281" name="Rectangle 1241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80" name="Freeform 1240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276" name="Group 1236"/>
              <p:cNvGrpSpPr>
                <a:grpSpLocks/>
              </p:cNvGrpSpPr>
              <p:nvPr/>
            </p:nvGrpSpPr>
            <p:grpSpPr bwMode="auto">
              <a:xfrm flipH="1">
                <a:off x="3042" y="8506"/>
                <a:ext cx="125" cy="165"/>
                <a:chOff x="3248" y="4985"/>
                <a:chExt cx="561" cy="748"/>
              </a:xfrm>
            </p:grpSpPr>
            <p:sp>
              <p:nvSpPr>
                <p:cNvPr id="472278" name="Rectangle 1238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77" name="Freeform 1237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75" name="Freeform 1235"/>
              <p:cNvSpPr>
                <a:spLocks/>
              </p:cNvSpPr>
              <p:nvPr/>
            </p:nvSpPr>
            <p:spPr bwMode="auto">
              <a:xfrm>
                <a:off x="3169" y="8380"/>
                <a:ext cx="112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74" name="Freeform 1234"/>
              <p:cNvSpPr>
                <a:spLocks/>
              </p:cNvSpPr>
              <p:nvPr/>
            </p:nvSpPr>
            <p:spPr bwMode="auto">
              <a:xfrm>
                <a:off x="3168" y="8558"/>
                <a:ext cx="11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6" y="0"/>
                  </a:cxn>
                </a:cxnLst>
                <a:rect l="0" t="0" r="r" b="b"/>
                <a:pathLst>
                  <a:path w="206" h="1">
                    <a:moveTo>
                      <a:pt x="0" y="0"/>
                    </a:moveTo>
                    <a:cubicBezTo>
                      <a:pt x="69" y="0"/>
                      <a:pt x="137" y="0"/>
                      <a:pt x="206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73" name="Line 1233"/>
              <p:cNvSpPr>
                <a:spLocks noChangeShapeType="1"/>
              </p:cNvSpPr>
              <p:nvPr/>
            </p:nvSpPr>
            <p:spPr bwMode="auto">
              <a:xfrm flipH="1">
                <a:off x="3439" y="8239"/>
                <a:ext cx="1" cy="11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263" name="Group 1223"/>
              <p:cNvGrpSpPr>
                <a:grpSpLocks/>
              </p:cNvGrpSpPr>
              <p:nvPr/>
            </p:nvGrpSpPr>
            <p:grpSpPr bwMode="auto">
              <a:xfrm>
                <a:off x="3259" y="7797"/>
                <a:ext cx="450" cy="258"/>
                <a:chOff x="6434" y="1241"/>
                <a:chExt cx="831" cy="556"/>
              </a:xfrm>
            </p:grpSpPr>
            <p:sp>
              <p:nvSpPr>
                <p:cNvPr id="472272" name="Line 1232"/>
                <p:cNvSpPr>
                  <a:spLocks noChangeShapeType="1"/>
                </p:cNvSpPr>
                <p:nvPr/>
              </p:nvSpPr>
              <p:spPr bwMode="auto">
                <a:xfrm flipV="1">
                  <a:off x="6613" y="1316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71" name="Line 1231"/>
                <p:cNvSpPr>
                  <a:spLocks noChangeShapeType="1"/>
                </p:cNvSpPr>
                <p:nvPr/>
              </p:nvSpPr>
              <p:spPr bwMode="auto">
                <a:xfrm flipV="1">
                  <a:off x="6943" y="1313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70" name="Line 1230"/>
                <p:cNvSpPr>
                  <a:spLocks noChangeShapeType="1"/>
                </p:cNvSpPr>
                <p:nvPr/>
              </p:nvSpPr>
              <p:spPr bwMode="auto">
                <a:xfrm flipV="1">
                  <a:off x="7264" y="1319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9" name="Line 1229"/>
                <p:cNvSpPr>
                  <a:spLocks noChangeShapeType="1"/>
                </p:cNvSpPr>
                <p:nvPr/>
              </p:nvSpPr>
              <p:spPr bwMode="auto">
                <a:xfrm flipV="1">
                  <a:off x="6434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8" name="Line 1228"/>
                <p:cNvSpPr>
                  <a:spLocks noChangeShapeType="1"/>
                </p:cNvSpPr>
                <p:nvPr/>
              </p:nvSpPr>
              <p:spPr bwMode="auto">
                <a:xfrm flipV="1">
                  <a:off x="6764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7" name="Line 1227"/>
                <p:cNvSpPr>
                  <a:spLocks noChangeShapeType="1"/>
                </p:cNvSpPr>
                <p:nvPr/>
              </p:nvSpPr>
              <p:spPr bwMode="auto">
                <a:xfrm flipV="1">
                  <a:off x="7085" y="1467"/>
                  <a:ext cx="1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6" name="Freeform 1226"/>
                <p:cNvSpPr>
                  <a:spLocks/>
                </p:cNvSpPr>
                <p:nvPr/>
              </p:nvSpPr>
              <p:spPr bwMode="auto">
                <a:xfrm>
                  <a:off x="6444" y="1244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5" name="Freeform 1225"/>
                <p:cNvSpPr>
                  <a:spLocks/>
                </p:cNvSpPr>
                <p:nvPr/>
              </p:nvSpPr>
              <p:spPr bwMode="auto">
                <a:xfrm>
                  <a:off x="6774" y="1241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64" name="Freeform 1224"/>
                <p:cNvSpPr>
                  <a:spLocks/>
                </p:cNvSpPr>
                <p:nvPr/>
              </p:nvSpPr>
              <p:spPr bwMode="auto">
                <a:xfrm>
                  <a:off x="7094" y="1241"/>
                  <a:ext cx="169" cy="223"/>
                </a:xfrm>
                <a:custGeom>
                  <a:avLst/>
                  <a:gdLst/>
                  <a:ahLst/>
                  <a:cxnLst>
                    <a:cxn ang="0">
                      <a:pos x="0" y="223"/>
                    </a:cxn>
                    <a:cxn ang="0">
                      <a:pos x="187" y="75"/>
                    </a:cxn>
                    <a:cxn ang="0">
                      <a:pos x="187" y="0"/>
                    </a:cxn>
                  </a:cxnLst>
                  <a:rect l="0" t="0" r="r" b="b"/>
                  <a:pathLst>
                    <a:path w="187" h="223">
                      <a:moveTo>
                        <a:pt x="0" y="223"/>
                      </a:moveTo>
                      <a:lnTo>
                        <a:pt x="187" y="7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62" name="Line 1222"/>
              <p:cNvSpPr>
                <a:spLocks noChangeShapeType="1"/>
              </p:cNvSpPr>
              <p:nvPr/>
            </p:nvSpPr>
            <p:spPr bwMode="auto">
              <a:xfrm>
                <a:off x="3315" y="7793"/>
                <a:ext cx="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61" name="Line 1221"/>
              <p:cNvSpPr>
                <a:spLocks noChangeShapeType="1"/>
              </p:cNvSpPr>
              <p:nvPr/>
            </p:nvSpPr>
            <p:spPr bwMode="auto">
              <a:xfrm>
                <a:off x="3493" y="7793"/>
                <a:ext cx="8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60" name="Line 1220"/>
              <p:cNvSpPr>
                <a:spLocks noChangeShapeType="1"/>
              </p:cNvSpPr>
              <p:nvPr/>
            </p:nvSpPr>
            <p:spPr bwMode="auto">
              <a:xfrm>
                <a:off x="3667" y="7793"/>
                <a:ext cx="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59" name="Text Box 1219"/>
              <p:cNvSpPr txBox="1">
                <a:spLocks noChangeArrowheads="1"/>
              </p:cNvSpPr>
              <p:nvPr/>
            </p:nvSpPr>
            <p:spPr bwMode="auto">
              <a:xfrm>
                <a:off x="2853" y="7782"/>
                <a:ext cx="29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x4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472211" name="Group 1171"/>
            <p:cNvGrpSpPr>
              <a:grpSpLocks/>
            </p:cNvGrpSpPr>
            <p:nvPr/>
          </p:nvGrpSpPr>
          <p:grpSpPr bwMode="auto">
            <a:xfrm>
              <a:off x="1490" y="7602"/>
              <a:ext cx="2629" cy="1960"/>
              <a:chOff x="1432" y="7663"/>
              <a:chExt cx="2629" cy="1960"/>
            </a:xfrm>
          </p:grpSpPr>
          <p:sp>
            <p:nvSpPr>
              <p:cNvPr id="472257" name="Freeform 1217"/>
              <p:cNvSpPr>
                <a:spLocks/>
              </p:cNvSpPr>
              <p:nvPr/>
            </p:nvSpPr>
            <p:spPr bwMode="auto">
              <a:xfrm>
                <a:off x="1432" y="7799"/>
                <a:ext cx="1395" cy="409"/>
              </a:xfrm>
              <a:custGeom>
                <a:avLst/>
                <a:gdLst/>
                <a:ahLst/>
                <a:cxnLst>
                  <a:cxn ang="0">
                    <a:pos x="2409" y="757"/>
                  </a:cxn>
                  <a:cxn ang="0">
                    <a:pos x="2580" y="757"/>
                  </a:cxn>
                  <a:cxn ang="0">
                    <a:pos x="2580" y="0"/>
                  </a:cxn>
                  <a:cxn ang="0">
                    <a:pos x="0" y="0"/>
                  </a:cxn>
                  <a:cxn ang="0">
                    <a:pos x="0" y="731"/>
                  </a:cxn>
                  <a:cxn ang="0">
                    <a:pos x="254" y="730"/>
                  </a:cxn>
                </a:cxnLst>
                <a:rect l="0" t="0" r="r" b="b"/>
                <a:pathLst>
                  <a:path w="2580" h="757">
                    <a:moveTo>
                      <a:pt x="2409" y="757"/>
                    </a:moveTo>
                    <a:lnTo>
                      <a:pt x="2580" y="757"/>
                    </a:lnTo>
                    <a:lnTo>
                      <a:pt x="2580" y="0"/>
                    </a:lnTo>
                    <a:lnTo>
                      <a:pt x="0" y="0"/>
                    </a:lnTo>
                    <a:lnTo>
                      <a:pt x="0" y="731"/>
                    </a:lnTo>
                    <a:lnTo>
                      <a:pt x="254" y="7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254" name="Group 1214"/>
              <p:cNvGrpSpPr>
                <a:grpSpLocks/>
              </p:cNvGrpSpPr>
              <p:nvPr/>
            </p:nvGrpSpPr>
            <p:grpSpPr bwMode="auto">
              <a:xfrm>
                <a:off x="2586" y="7764"/>
                <a:ext cx="132" cy="127"/>
                <a:chOff x="10547" y="11246"/>
                <a:chExt cx="222" cy="236"/>
              </a:xfrm>
            </p:grpSpPr>
            <p:sp>
              <p:nvSpPr>
                <p:cNvPr id="472256" name="Oval 1216"/>
                <p:cNvSpPr>
                  <a:spLocks noChangeArrowheads="1"/>
                </p:cNvSpPr>
                <p:nvPr/>
              </p:nvSpPr>
              <p:spPr bwMode="auto">
                <a:xfrm>
                  <a:off x="10582" y="11246"/>
                  <a:ext cx="143" cy="143"/>
                </a:xfrm>
                <a:prstGeom prst="ellipse">
                  <a:avLst/>
                </a:prstGeom>
                <a:solidFill>
                  <a:srgbClr val="F2F2F2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55" name="Rectangle 1215"/>
                <p:cNvSpPr>
                  <a:spLocks noChangeArrowheads="1"/>
                </p:cNvSpPr>
                <p:nvPr/>
              </p:nvSpPr>
              <p:spPr bwMode="auto">
                <a:xfrm>
                  <a:off x="10547" y="11339"/>
                  <a:ext cx="222" cy="143"/>
                </a:xfrm>
                <a:prstGeom prst="rect">
                  <a:avLst/>
                </a:prstGeom>
                <a:solidFill>
                  <a:srgbClr val="F2F2F2"/>
                </a:solidFill>
                <a:ln w="12700">
                  <a:solidFill>
                    <a:srgbClr val="F2F2F2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53" name="Rectangle 1213"/>
              <p:cNvSpPr>
                <a:spLocks noChangeArrowheads="1"/>
              </p:cNvSpPr>
              <p:nvPr/>
            </p:nvSpPr>
            <p:spPr bwMode="auto">
              <a:xfrm>
                <a:off x="1569" y="7952"/>
                <a:ext cx="824" cy="1111"/>
              </a:xfrm>
              <a:prstGeom prst="rect">
                <a:avLst/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52" name="Text Box 1212"/>
              <p:cNvSpPr txBox="1">
                <a:spLocks noChangeArrowheads="1"/>
              </p:cNvSpPr>
              <p:nvPr/>
            </p:nvSpPr>
            <p:spPr bwMode="auto">
              <a:xfrm>
                <a:off x="1607" y="8076"/>
                <a:ext cx="387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x8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249" name="Group 1209"/>
              <p:cNvGrpSpPr>
                <a:grpSpLocks/>
              </p:cNvGrpSpPr>
              <p:nvPr/>
            </p:nvGrpSpPr>
            <p:grpSpPr bwMode="auto">
              <a:xfrm flipH="1">
                <a:off x="1888" y="8122"/>
                <a:ext cx="221" cy="293"/>
                <a:chOff x="3248" y="4985"/>
                <a:chExt cx="561" cy="748"/>
              </a:xfrm>
            </p:grpSpPr>
            <p:sp>
              <p:nvSpPr>
                <p:cNvPr id="472251" name="Rectangle 1211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50" name="Freeform 1210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246" name="Group 1206"/>
              <p:cNvGrpSpPr>
                <a:grpSpLocks/>
              </p:cNvGrpSpPr>
              <p:nvPr/>
            </p:nvGrpSpPr>
            <p:grpSpPr bwMode="auto">
              <a:xfrm flipH="1">
                <a:off x="1801" y="8208"/>
                <a:ext cx="221" cy="293"/>
                <a:chOff x="3248" y="4985"/>
                <a:chExt cx="561" cy="748"/>
              </a:xfrm>
            </p:grpSpPr>
            <p:sp>
              <p:nvSpPr>
                <p:cNvPr id="472248" name="Rectangle 1208"/>
                <p:cNvSpPr>
                  <a:spLocks noChangeArrowheads="1"/>
                </p:cNvSpPr>
                <p:nvPr/>
              </p:nvSpPr>
              <p:spPr bwMode="auto">
                <a:xfrm>
                  <a:off x="3248" y="4985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47" name="Freeform 1207"/>
                <p:cNvSpPr>
                  <a:spLocks/>
                </p:cNvSpPr>
                <p:nvPr/>
              </p:nvSpPr>
              <p:spPr bwMode="auto">
                <a:xfrm>
                  <a:off x="3470" y="5599"/>
                  <a:ext cx="117" cy="134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187" y="0"/>
                    </a:cxn>
                    <a:cxn ang="0">
                      <a:pos x="374" y="187"/>
                    </a:cxn>
                  </a:cxnLst>
                  <a:rect l="0" t="0" r="r" b="b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242" name="Group 1202"/>
              <p:cNvGrpSpPr>
                <a:grpSpLocks/>
              </p:cNvGrpSpPr>
              <p:nvPr/>
            </p:nvGrpSpPr>
            <p:grpSpPr bwMode="auto">
              <a:xfrm rot="15979607" flipH="1">
                <a:off x="1807" y="8133"/>
                <a:ext cx="68" cy="58"/>
                <a:chOff x="3825" y="5763"/>
                <a:chExt cx="141" cy="141"/>
              </a:xfrm>
            </p:grpSpPr>
            <p:sp>
              <p:nvSpPr>
                <p:cNvPr id="472245" name="Oval 1205"/>
                <p:cNvSpPr>
                  <a:spLocks noChangeArrowheads="1"/>
                </p:cNvSpPr>
                <p:nvPr/>
              </p:nvSpPr>
              <p:spPr bwMode="auto">
                <a:xfrm>
                  <a:off x="3825" y="5875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44" name="Oval 1204"/>
                <p:cNvSpPr>
                  <a:spLocks noChangeArrowheads="1"/>
                </p:cNvSpPr>
                <p:nvPr/>
              </p:nvSpPr>
              <p:spPr bwMode="auto">
                <a:xfrm>
                  <a:off x="3881" y="5819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43" name="Oval 1203"/>
                <p:cNvSpPr>
                  <a:spLocks noChangeArrowheads="1"/>
                </p:cNvSpPr>
                <p:nvPr/>
              </p:nvSpPr>
              <p:spPr bwMode="auto">
                <a:xfrm>
                  <a:off x="3937" y="5763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41" name="Text Box 1201"/>
              <p:cNvSpPr txBox="1">
                <a:spLocks noChangeArrowheads="1"/>
              </p:cNvSpPr>
              <p:nvPr/>
            </p:nvSpPr>
            <p:spPr bwMode="auto">
              <a:xfrm>
                <a:off x="1525" y="7996"/>
                <a:ext cx="906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General Purpose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40" name="Text Box 1200"/>
              <p:cNvSpPr txBox="1">
                <a:spLocks noChangeArrowheads="1"/>
              </p:cNvSpPr>
              <p:nvPr/>
            </p:nvSpPr>
            <p:spPr bwMode="auto">
              <a:xfrm>
                <a:off x="1752" y="8245"/>
                <a:ext cx="388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32b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39" name="Text Box 1199"/>
              <p:cNvSpPr txBox="1">
                <a:spLocks noChangeArrowheads="1"/>
              </p:cNvSpPr>
              <p:nvPr/>
            </p:nvSpPr>
            <p:spPr bwMode="auto">
              <a:xfrm>
                <a:off x="1525" y="8527"/>
                <a:ext cx="906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Coefficients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38" name="Text Box 1198"/>
              <p:cNvSpPr txBox="1">
                <a:spLocks noChangeArrowheads="1"/>
              </p:cNvSpPr>
              <p:nvPr/>
            </p:nvSpPr>
            <p:spPr bwMode="auto">
              <a:xfrm>
                <a:off x="1569" y="8596"/>
                <a:ext cx="388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x15</a:t>
                </a: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72231" name="Group 1191"/>
              <p:cNvGrpSpPr>
                <a:grpSpLocks/>
              </p:cNvGrpSpPr>
              <p:nvPr/>
            </p:nvGrpSpPr>
            <p:grpSpPr bwMode="auto">
              <a:xfrm>
                <a:off x="1817" y="8642"/>
                <a:ext cx="308" cy="378"/>
                <a:chOff x="2622" y="6109"/>
                <a:chExt cx="781" cy="968"/>
              </a:xfrm>
            </p:grpSpPr>
            <p:grpSp>
              <p:nvGrpSpPr>
                <p:cNvPr id="472235" name="Group 1195"/>
                <p:cNvGrpSpPr>
                  <a:grpSpLocks/>
                </p:cNvGrpSpPr>
                <p:nvPr/>
              </p:nvGrpSpPr>
              <p:grpSpPr bwMode="auto">
                <a:xfrm flipH="1">
                  <a:off x="2842" y="6109"/>
                  <a:ext cx="561" cy="748"/>
                  <a:chOff x="3248" y="4985"/>
                  <a:chExt cx="561" cy="748"/>
                </a:xfrm>
              </p:grpSpPr>
              <p:sp>
                <p:nvSpPr>
                  <p:cNvPr id="472237" name="Rectangle 1197"/>
                  <p:cNvSpPr>
                    <a:spLocks noChangeArrowheads="1"/>
                  </p:cNvSpPr>
                  <p:nvPr/>
                </p:nvSpPr>
                <p:spPr bwMode="auto">
                  <a:xfrm>
                    <a:off x="3248" y="4985"/>
                    <a:ext cx="561" cy="748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  <p:sp>
                <p:nvSpPr>
                  <p:cNvPr id="472236" name="Freeform 1196"/>
                  <p:cNvSpPr>
                    <a:spLocks/>
                  </p:cNvSpPr>
                  <p:nvPr/>
                </p:nvSpPr>
                <p:spPr bwMode="auto">
                  <a:xfrm>
                    <a:off x="3470" y="5599"/>
                    <a:ext cx="117" cy="134"/>
                  </a:xfrm>
                  <a:custGeom>
                    <a:avLst/>
                    <a:gdLst/>
                    <a:ahLst/>
                    <a:cxnLst>
                      <a:cxn ang="0">
                        <a:pos x="0" y="187"/>
                      </a:cxn>
                      <a:cxn ang="0">
                        <a:pos x="187" y="0"/>
                      </a:cxn>
                      <a:cxn ang="0">
                        <a:pos x="374" y="187"/>
                      </a:cxn>
                    </a:cxnLst>
                    <a:rect l="0" t="0" r="r" b="b"/>
                    <a:pathLst>
                      <a:path w="374" h="187">
                        <a:moveTo>
                          <a:pt x="0" y="187"/>
                        </a:moveTo>
                        <a:lnTo>
                          <a:pt x="187" y="0"/>
                        </a:lnTo>
                        <a:lnTo>
                          <a:pt x="374" y="187"/>
                        </a:lnTo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grpSp>
              <p:nvGrpSpPr>
                <p:cNvPr id="472232" name="Group 1192"/>
                <p:cNvGrpSpPr>
                  <a:grpSpLocks/>
                </p:cNvGrpSpPr>
                <p:nvPr/>
              </p:nvGrpSpPr>
              <p:grpSpPr bwMode="auto">
                <a:xfrm flipH="1">
                  <a:off x="2622" y="6329"/>
                  <a:ext cx="561" cy="748"/>
                  <a:chOff x="3248" y="4985"/>
                  <a:chExt cx="561" cy="748"/>
                </a:xfrm>
              </p:grpSpPr>
              <p:sp>
                <p:nvSpPr>
                  <p:cNvPr id="472234" name="Rectangle 1194"/>
                  <p:cNvSpPr>
                    <a:spLocks noChangeArrowheads="1"/>
                  </p:cNvSpPr>
                  <p:nvPr/>
                </p:nvSpPr>
                <p:spPr bwMode="auto">
                  <a:xfrm>
                    <a:off x="3248" y="4985"/>
                    <a:ext cx="561" cy="748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  <p:sp>
                <p:nvSpPr>
                  <p:cNvPr id="472233" name="Freeform 1193"/>
                  <p:cNvSpPr>
                    <a:spLocks/>
                  </p:cNvSpPr>
                  <p:nvPr/>
                </p:nvSpPr>
                <p:spPr bwMode="auto">
                  <a:xfrm>
                    <a:off x="3470" y="5599"/>
                    <a:ext cx="117" cy="134"/>
                  </a:xfrm>
                  <a:custGeom>
                    <a:avLst/>
                    <a:gdLst/>
                    <a:ahLst/>
                    <a:cxnLst>
                      <a:cxn ang="0">
                        <a:pos x="0" y="187"/>
                      </a:cxn>
                      <a:cxn ang="0">
                        <a:pos x="187" y="0"/>
                      </a:cxn>
                      <a:cxn ang="0">
                        <a:pos x="374" y="187"/>
                      </a:cxn>
                    </a:cxnLst>
                    <a:rect l="0" t="0" r="r" b="b"/>
                    <a:pathLst>
                      <a:path w="374" h="187">
                        <a:moveTo>
                          <a:pt x="0" y="187"/>
                        </a:moveTo>
                        <a:lnTo>
                          <a:pt x="187" y="0"/>
                        </a:lnTo>
                        <a:lnTo>
                          <a:pt x="374" y="187"/>
                        </a:lnTo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</p:grpSp>
          <p:grpSp>
            <p:nvGrpSpPr>
              <p:cNvPr id="472227" name="Group 1187"/>
              <p:cNvGrpSpPr>
                <a:grpSpLocks/>
              </p:cNvGrpSpPr>
              <p:nvPr/>
            </p:nvGrpSpPr>
            <p:grpSpPr bwMode="auto">
              <a:xfrm rot="15979607" flipH="1">
                <a:off x="1822" y="8653"/>
                <a:ext cx="69" cy="58"/>
                <a:chOff x="3825" y="5763"/>
                <a:chExt cx="141" cy="141"/>
              </a:xfrm>
            </p:grpSpPr>
            <p:sp>
              <p:nvSpPr>
                <p:cNvPr id="472230" name="Oval 1190"/>
                <p:cNvSpPr>
                  <a:spLocks noChangeArrowheads="1"/>
                </p:cNvSpPr>
                <p:nvPr/>
              </p:nvSpPr>
              <p:spPr bwMode="auto">
                <a:xfrm>
                  <a:off x="3825" y="5875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29" name="Oval 1189"/>
                <p:cNvSpPr>
                  <a:spLocks noChangeArrowheads="1"/>
                </p:cNvSpPr>
                <p:nvPr/>
              </p:nvSpPr>
              <p:spPr bwMode="auto">
                <a:xfrm>
                  <a:off x="3881" y="5819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228" name="Oval 1188"/>
                <p:cNvSpPr>
                  <a:spLocks noChangeArrowheads="1"/>
                </p:cNvSpPr>
                <p:nvPr/>
              </p:nvSpPr>
              <p:spPr bwMode="auto">
                <a:xfrm>
                  <a:off x="3937" y="5763"/>
                  <a:ext cx="29" cy="2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226" name="Text Box 1186"/>
              <p:cNvSpPr txBox="1">
                <a:spLocks noChangeArrowheads="1"/>
              </p:cNvSpPr>
              <p:nvPr/>
            </p:nvSpPr>
            <p:spPr bwMode="auto">
              <a:xfrm>
                <a:off x="1768" y="8764"/>
                <a:ext cx="387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50197" tIns="25098" rIns="50197" bIns="2509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32b</a:t>
                </a: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25" name="Text Box 1185"/>
              <p:cNvSpPr txBox="1">
                <a:spLocks noChangeArrowheads="1"/>
              </p:cNvSpPr>
              <p:nvPr/>
            </p:nvSpPr>
            <p:spPr bwMode="auto">
              <a:xfrm>
                <a:off x="1525" y="7833"/>
                <a:ext cx="906" cy="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Register Bank</a:t>
                </a: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24" name="AutoShape 1184"/>
              <p:cNvSpPr>
                <a:spLocks noChangeArrowheads="1"/>
              </p:cNvSpPr>
              <p:nvPr/>
            </p:nvSpPr>
            <p:spPr bwMode="auto">
              <a:xfrm>
                <a:off x="2533" y="7952"/>
                <a:ext cx="202" cy="1111"/>
              </a:xfrm>
              <a:prstGeom prst="roundRect">
                <a:avLst>
                  <a:gd name="adj" fmla="val 40944"/>
                </a:avLst>
              </a:prstGeom>
              <a:solidFill>
                <a:srgbClr val="BFBFB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vert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Crossbar</a:t>
                </a: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223" name="Line 1183"/>
              <p:cNvSpPr>
                <a:spLocks noChangeShapeType="1"/>
              </p:cNvSpPr>
              <p:nvPr/>
            </p:nvSpPr>
            <p:spPr bwMode="auto">
              <a:xfrm>
                <a:off x="2109" y="8209"/>
                <a:ext cx="4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22" name="Line 1182"/>
              <p:cNvSpPr>
                <a:spLocks noChangeShapeType="1"/>
              </p:cNvSpPr>
              <p:nvPr/>
            </p:nvSpPr>
            <p:spPr bwMode="auto">
              <a:xfrm>
                <a:off x="2022" y="8293"/>
                <a:ext cx="51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21" name="Line 1181"/>
              <p:cNvSpPr>
                <a:spLocks noChangeShapeType="1"/>
              </p:cNvSpPr>
              <p:nvPr/>
            </p:nvSpPr>
            <p:spPr bwMode="auto">
              <a:xfrm>
                <a:off x="2118" y="8725"/>
                <a:ext cx="42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20" name="Line 1180"/>
              <p:cNvSpPr>
                <a:spLocks noChangeShapeType="1"/>
              </p:cNvSpPr>
              <p:nvPr/>
            </p:nvSpPr>
            <p:spPr bwMode="auto">
              <a:xfrm>
                <a:off x="2031" y="8809"/>
                <a:ext cx="51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9" name="Line 1179"/>
              <p:cNvSpPr>
                <a:spLocks noChangeShapeType="1"/>
              </p:cNvSpPr>
              <p:nvPr/>
            </p:nvSpPr>
            <p:spPr bwMode="auto">
              <a:xfrm flipV="1">
                <a:off x="2735" y="8379"/>
                <a:ext cx="30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8" name="Freeform 1178"/>
              <p:cNvSpPr>
                <a:spLocks/>
              </p:cNvSpPr>
              <p:nvPr/>
            </p:nvSpPr>
            <p:spPr bwMode="auto">
              <a:xfrm>
                <a:off x="2735" y="8967"/>
                <a:ext cx="311" cy="6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7" y="0"/>
                  </a:cxn>
                  <a:cxn ang="0">
                    <a:pos x="97" y="1162"/>
                  </a:cxn>
                  <a:cxn ang="0">
                    <a:pos x="576" y="1162"/>
                  </a:cxn>
                </a:cxnLst>
                <a:rect l="0" t="0" r="r" b="b"/>
                <a:pathLst>
                  <a:path w="576" h="1162">
                    <a:moveTo>
                      <a:pt x="0" y="0"/>
                    </a:moveTo>
                    <a:lnTo>
                      <a:pt x="97" y="0"/>
                    </a:lnTo>
                    <a:lnTo>
                      <a:pt x="97" y="1162"/>
                    </a:lnTo>
                    <a:lnTo>
                      <a:pt x="576" y="11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7" name="Freeform 1177"/>
              <p:cNvSpPr>
                <a:spLocks/>
              </p:cNvSpPr>
              <p:nvPr/>
            </p:nvSpPr>
            <p:spPr bwMode="auto">
              <a:xfrm>
                <a:off x="2735" y="8810"/>
                <a:ext cx="310" cy="6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0"/>
                  </a:cxn>
                  <a:cxn ang="0">
                    <a:pos x="220" y="1136"/>
                  </a:cxn>
                  <a:cxn ang="0">
                    <a:pos x="575" y="1136"/>
                  </a:cxn>
                </a:cxnLst>
                <a:rect l="0" t="0" r="r" b="b"/>
                <a:pathLst>
                  <a:path w="575" h="1136">
                    <a:moveTo>
                      <a:pt x="0" y="0"/>
                    </a:moveTo>
                    <a:lnTo>
                      <a:pt x="220" y="0"/>
                    </a:lnTo>
                    <a:lnTo>
                      <a:pt x="220" y="1136"/>
                    </a:lnTo>
                    <a:lnTo>
                      <a:pt x="575" y="113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6" name="Line 1176"/>
              <p:cNvSpPr>
                <a:spLocks noChangeShapeType="1"/>
              </p:cNvSpPr>
              <p:nvPr/>
            </p:nvSpPr>
            <p:spPr bwMode="auto">
              <a:xfrm flipV="1">
                <a:off x="2733" y="8557"/>
                <a:ext cx="30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5" name="Freeform 1175"/>
              <p:cNvSpPr>
                <a:spLocks/>
              </p:cNvSpPr>
              <p:nvPr/>
            </p:nvSpPr>
            <p:spPr bwMode="auto">
              <a:xfrm>
                <a:off x="2655" y="7663"/>
                <a:ext cx="1406" cy="1910"/>
              </a:xfrm>
              <a:custGeom>
                <a:avLst/>
                <a:gdLst/>
                <a:ahLst/>
                <a:cxnLst>
                  <a:cxn ang="0">
                    <a:pos x="2154" y="3531"/>
                  </a:cxn>
                  <a:cxn ang="0">
                    <a:pos x="2600" y="3531"/>
                  </a:cxn>
                  <a:cxn ang="0">
                    <a:pos x="2600" y="0"/>
                  </a:cxn>
                  <a:cxn ang="0">
                    <a:pos x="0" y="0"/>
                  </a:cxn>
                  <a:cxn ang="0">
                    <a:pos x="0" y="530"/>
                  </a:cxn>
                </a:cxnLst>
                <a:rect l="0" t="0" r="r" b="b"/>
                <a:pathLst>
                  <a:path w="2600" h="3531">
                    <a:moveTo>
                      <a:pt x="2154" y="3531"/>
                    </a:moveTo>
                    <a:lnTo>
                      <a:pt x="2600" y="3531"/>
                    </a:lnTo>
                    <a:lnTo>
                      <a:pt x="2600" y="0"/>
                    </a:lnTo>
                    <a:lnTo>
                      <a:pt x="0" y="0"/>
                    </a:lnTo>
                    <a:lnTo>
                      <a:pt x="0" y="5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4" name="Line 1174"/>
              <p:cNvSpPr>
                <a:spLocks noChangeShapeType="1"/>
              </p:cNvSpPr>
              <p:nvPr/>
            </p:nvSpPr>
            <p:spPr bwMode="auto">
              <a:xfrm flipV="1">
                <a:off x="3912" y="9447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3" name="Line 1173"/>
              <p:cNvSpPr>
                <a:spLocks noChangeShapeType="1"/>
              </p:cNvSpPr>
              <p:nvPr/>
            </p:nvSpPr>
            <p:spPr bwMode="auto">
              <a:xfrm flipV="1">
                <a:off x="3912" y="8384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212" name="Line 1172"/>
              <p:cNvSpPr>
                <a:spLocks noChangeShapeType="1"/>
              </p:cNvSpPr>
              <p:nvPr/>
            </p:nvSpPr>
            <p:spPr bwMode="auto">
              <a:xfrm flipV="1">
                <a:off x="3815" y="8513"/>
                <a:ext cx="24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472210" name="Line 1170"/>
            <p:cNvSpPr>
              <a:spLocks noChangeShapeType="1"/>
            </p:cNvSpPr>
            <p:nvPr/>
          </p:nvSpPr>
          <p:spPr bwMode="auto">
            <a:xfrm>
              <a:off x="2682" y="8997"/>
              <a:ext cx="1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9" name="Line 1169"/>
            <p:cNvSpPr>
              <a:spLocks noChangeShapeType="1"/>
            </p:cNvSpPr>
            <p:nvPr/>
          </p:nvSpPr>
          <p:spPr bwMode="auto">
            <a:xfrm flipV="1">
              <a:off x="1628" y="9718"/>
              <a:ext cx="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8" name="Line 1168"/>
            <p:cNvSpPr>
              <a:spLocks noChangeShapeType="1"/>
            </p:cNvSpPr>
            <p:nvPr/>
          </p:nvSpPr>
          <p:spPr bwMode="auto">
            <a:xfrm flipV="1">
              <a:off x="1628" y="9245"/>
              <a:ext cx="198" cy="2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7" name="Line 1167"/>
            <p:cNvSpPr>
              <a:spLocks noChangeShapeType="1"/>
            </p:cNvSpPr>
            <p:nvPr/>
          </p:nvSpPr>
          <p:spPr bwMode="auto">
            <a:xfrm flipV="1">
              <a:off x="1592" y="9815"/>
              <a:ext cx="81" cy="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6" name="Text Box 1166"/>
            <p:cNvSpPr txBox="1">
              <a:spLocks noChangeArrowheads="1"/>
            </p:cNvSpPr>
            <p:nvPr/>
          </p:nvSpPr>
          <p:spPr bwMode="auto">
            <a:xfrm>
              <a:off x="1607" y="9712"/>
              <a:ext cx="461" cy="2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160</a:t>
              </a: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205" name="Text Box 1165"/>
            <p:cNvSpPr txBox="1">
              <a:spLocks noChangeArrowheads="1"/>
            </p:cNvSpPr>
            <p:nvPr/>
          </p:nvSpPr>
          <p:spPr bwMode="auto">
            <a:xfrm>
              <a:off x="2441" y="9336"/>
              <a:ext cx="461" cy="2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32</a:t>
              </a: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204" name="Line 1164"/>
            <p:cNvSpPr>
              <a:spLocks noChangeShapeType="1"/>
            </p:cNvSpPr>
            <p:nvPr/>
          </p:nvSpPr>
          <p:spPr bwMode="auto">
            <a:xfrm flipV="1">
              <a:off x="2638" y="9442"/>
              <a:ext cx="81" cy="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3" name="Line 1163"/>
            <p:cNvSpPr>
              <a:spLocks noChangeShapeType="1"/>
            </p:cNvSpPr>
            <p:nvPr/>
          </p:nvSpPr>
          <p:spPr bwMode="auto">
            <a:xfrm>
              <a:off x="1434" y="9728"/>
              <a:ext cx="1" cy="1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472202" name="Text Box 1162"/>
            <p:cNvSpPr txBox="1">
              <a:spLocks noChangeArrowheads="1"/>
            </p:cNvSpPr>
            <p:nvPr/>
          </p:nvSpPr>
          <p:spPr bwMode="auto">
            <a:xfrm>
              <a:off x="1430" y="7489"/>
              <a:ext cx="1255" cy="28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PDVS data path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201" name="Text Box 1161"/>
            <p:cNvSpPr txBox="1">
              <a:spLocks noChangeArrowheads="1"/>
            </p:cNvSpPr>
            <p:nvPr/>
          </p:nvSpPr>
          <p:spPr bwMode="auto">
            <a:xfrm>
              <a:off x="2874" y="7232"/>
              <a:ext cx="1764" cy="28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Multi-V</a:t>
              </a:r>
              <a:r>
                <a:rPr kumimoji="0" lang="en-US" sz="16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DD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 data path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200" name="Text Box 1160"/>
            <p:cNvSpPr txBox="1">
              <a:spLocks noChangeArrowheads="1"/>
            </p:cNvSpPr>
            <p:nvPr/>
          </p:nvSpPr>
          <p:spPr bwMode="auto">
            <a:xfrm>
              <a:off x="3064" y="7019"/>
              <a:ext cx="1764" cy="28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Single-V</a:t>
              </a:r>
              <a:r>
                <a:rPr kumimoji="0" lang="en-US" sz="16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DD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 data path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199" name="Text Box 1159"/>
            <p:cNvSpPr txBox="1">
              <a:spLocks noChangeArrowheads="1"/>
            </p:cNvSpPr>
            <p:nvPr/>
          </p:nvSpPr>
          <p:spPr bwMode="auto">
            <a:xfrm>
              <a:off x="2626" y="6868"/>
              <a:ext cx="2431" cy="1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Sub-threshold PDVS data path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198" name="AutoShape 1158"/>
            <p:cNvSpPr>
              <a:spLocks noChangeArrowheads="1"/>
            </p:cNvSpPr>
            <p:nvPr/>
          </p:nvSpPr>
          <p:spPr bwMode="auto">
            <a:xfrm>
              <a:off x="4980" y="7073"/>
              <a:ext cx="734" cy="817"/>
            </a:xfrm>
            <a:prstGeom prst="wedgeRoundRectCallout">
              <a:avLst>
                <a:gd name="adj1" fmla="val -105588"/>
                <a:gd name="adj2" fmla="val -31153"/>
                <a:gd name="adj3" fmla="val 1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197" name="Text Box 1157"/>
            <p:cNvSpPr txBox="1">
              <a:spLocks noChangeArrowheads="1"/>
            </p:cNvSpPr>
            <p:nvPr/>
          </p:nvSpPr>
          <p:spPr bwMode="auto">
            <a:xfrm>
              <a:off x="5331" y="7073"/>
              <a:ext cx="383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V</a:t>
              </a:r>
              <a:r>
                <a:rPr kumimoji="0" lang="en-US" sz="1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DDH </a:t>
              </a:r>
              <a:endPara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72192" name="Group 1152"/>
            <p:cNvGrpSpPr>
              <a:grpSpLocks/>
            </p:cNvGrpSpPr>
            <p:nvPr/>
          </p:nvGrpSpPr>
          <p:grpSpPr bwMode="auto">
            <a:xfrm>
              <a:off x="5227" y="7226"/>
              <a:ext cx="326" cy="263"/>
              <a:chOff x="8081" y="2932"/>
              <a:chExt cx="253" cy="485"/>
            </a:xfrm>
          </p:grpSpPr>
          <p:sp>
            <p:nvSpPr>
              <p:cNvPr id="472196" name="Line 1156"/>
              <p:cNvSpPr>
                <a:spLocks noChangeShapeType="1"/>
              </p:cNvSpPr>
              <p:nvPr/>
            </p:nvSpPr>
            <p:spPr bwMode="auto">
              <a:xfrm flipV="1">
                <a:off x="8260" y="3003"/>
                <a:ext cx="1" cy="2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95" name="Line 1155"/>
              <p:cNvSpPr>
                <a:spLocks noChangeShapeType="1"/>
              </p:cNvSpPr>
              <p:nvPr/>
            </p:nvSpPr>
            <p:spPr bwMode="auto">
              <a:xfrm flipV="1">
                <a:off x="8081" y="3133"/>
                <a:ext cx="1" cy="2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94" name="Freeform 1154"/>
              <p:cNvSpPr>
                <a:spLocks/>
              </p:cNvSpPr>
              <p:nvPr/>
            </p:nvSpPr>
            <p:spPr bwMode="auto">
              <a:xfrm>
                <a:off x="8091" y="2942"/>
                <a:ext cx="169" cy="191"/>
              </a:xfrm>
              <a:custGeom>
                <a:avLst/>
                <a:gdLst/>
                <a:ahLst/>
                <a:cxnLst>
                  <a:cxn ang="0">
                    <a:pos x="0" y="223"/>
                  </a:cxn>
                  <a:cxn ang="0">
                    <a:pos x="187" y="75"/>
                  </a:cxn>
                  <a:cxn ang="0">
                    <a:pos x="187" y="0"/>
                  </a:cxn>
                </a:cxnLst>
                <a:rect l="0" t="0" r="r" b="b"/>
                <a:pathLst>
                  <a:path w="187" h="223">
                    <a:moveTo>
                      <a:pt x="0" y="223"/>
                    </a:moveTo>
                    <a:lnTo>
                      <a:pt x="187" y="75"/>
                    </a:lnTo>
                    <a:lnTo>
                      <a:pt x="187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93" name="Line 1153"/>
              <p:cNvSpPr>
                <a:spLocks noChangeShapeType="1"/>
              </p:cNvSpPr>
              <p:nvPr/>
            </p:nvSpPr>
            <p:spPr bwMode="auto">
              <a:xfrm>
                <a:off x="8184" y="2932"/>
                <a:ext cx="15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472186" name="Group 1146"/>
            <p:cNvGrpSpPr>
              <a:grpSpLocks/>
            </p:cNvGrpSpPr>
            <p:nvPr/>
          </p:nvGrpSpPr>
          <p:grpSpPr bwMode="auto">
            <a:xfrm>
              <a:off x="5301" y="7342"/>
              <a:ext cx="258" cy="405"/>
              <a:chOff x="7734" y="5390"/>
              <a:chExt cx="478" cy="748"/>
            </a:xfrm>
          </p:grpSpPr>
          <p:grpSp>
            <p:nvGrpSpPr>
              <p:cNvPr id="472189" name="Group 1149"/>
              <p:cNvGrpSpPr>
                <a:grpSpLocks/>
              </p:cNvGrpSpPr>
              <p:nvPr/>
            </p:nvGrpSpPr>
            <p:grpSpPr bwMode="auto">
              <a:xfrm>
                <a:off x="7734" y="5558"/>
                <a:ext cx="478" cy="580"/>
                <a:chOff x="7405" y="2735"/>
                <a:chExt cx="634" cy="770"/>
              </a:xfrm>
            </p:grpSpPr>
            <p:sp>
              <p:nvSpPr>
                <p:cNvPr id="472191" name="Freeform 1151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190" name="Freeform 1150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188" name="Text Box 1148"/>
              <p:cNvSpPr txBox="1">
                <a:spLocks noChangeArrowheads="1"/>
              </p:cNvSpPr>
              <p:nvPr/>
            </p:nvSpPr>
            <p:spPr bwMode="auto">
              <a:xfrm>
                <a:off x="7936" y="5657"/>
                <a:ext cx="2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+</a:t>
                </a:r>
                <a:endParaRPr kumimoji="0" lang="en-US" sz="6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187" name="Line 1147"/>
              <p:cNvSpPr>
                <a:spLocks noChangeShapeType="1"/>
              </p:cNvSpPr>
              <p:nvPr/>
            </p:nvSpPr>
            <p:spPr bwMode="auto">
              <a:xfrm flipH="1">
                <a:off x="8018" y="5390"/>
                <a:ext cx="2" cy="2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472180" name="Group 1140"/>
            <p:cNvGrpSpPr>
              <a:grpSpLocks/>
            </p:cNvGrpSpPr>
            <p:nvPr/>
          </p:nvGrpSpPr>
          <p:grpSpPr bwMode="auto">
            <a:xfrm>
              <a:off x="5075" y="7432"/>
              <a:ext cx="258" cy="405"/>
              <a:chOff x="7734" y="5390"/>
              <a:chExt cx="478" cy="748"/>
            </a:xfrm>
          </p:grpSpPr>
          <p:grpSp>
            <p:nvGrpSpPr>
              <p:cNvPr id="472183" name="Group 1143"/>
              <p:cNvGrpSpPr>
                <a:grpSpLocks/>
              </p:cNvGrpSpPr>
              <p:nvPr/>
            </p:nvGrpSpPr>
            <p:grpSpPr bwMode="auto">
              <a:xfrm>
                <a:off x="7734" y="5558"/>
                <a:ext cx="478" cy="580"/>
                <a:chOff x="7405" y="2735"/>
                <a:chExt cx="634" cy="770"/>
              </a:xfrm>
            </p:grpSpPr>
            <p:sp>
              <p:nvSpPr>
                <p:cNvPr id="472185" name="Freeform 1145"/>
                <p:cNvSpPr>
                  <a:spLocks/>
                </p:cNvSpPr>
                <p:nvPr/>
              </p:nvSpPr>
              <p:spPr bwMode="auto">
                <a:xfrm>
                  <a:off x="7407" y="2735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472184" name="Freeform 1144"/>
                <p:cNvSpPr>
                  <a:spLocks/>
                </p:cNvSpPr>
                <p:nvPr/>
              </p:nvSpPr>
              <p:spPr bwMode="auto">
                <a:xfrm flipV="1">
                  <a:off x="7405" y="3124"/>
                  <a:ext cx="632" cy="381"/>
                </a:xfrm>
                <a:custGeom>
                  <a:avLst/>
                  <a:gdLst/>
                  <a:ahLst/>
                  <a:cxnLst>
                    <a:cxn ang="0">
                      <a:pos x="169" y="381"/>
                    </a:cxn>
                    <a:cxn ang="0">
                      <a:pos x="0" y="349"/>
                    </a:cxn>
                    <a:cxn ang="0">
                      <a:pos x="0" y="0"/>
                    </a:cxn>
                    <a:cxn ang="0">
                      <a:pos x="632" y="141"/>
                    </a:cxn>
                    <a:cxn ang="0">
                      <a:pos x="632" y="381"/>
                    </a:cxn>
                  </a:cxnLst>
                  <a:rect l="0" t="0" r="r" b="b"/>
                  <a:pathLst>
                    <a:path w="632" h="381">
                      <a:moveTo>
                        <a:pt x="169" y="381"/>
                      </a:moveTo>
                      <a:lnTo>
                        <a:pt x="0" y="349"/>
                      </a:lnTo>
                      <a:lnTo>
                        <a:pt x="0" y="0"/>
                      </a:lnTo>
                      <a:lnTo>
                        <a:pt x="632" y="141"/>
                      </a:lnTo>
                      <a:lnTo>
                        <a:pt x="632" y="381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472182" name="Text Box 1142"/>
              <p:cNvSpPr txBox="1">
                <a:spLocks noChangeArrowheads="1"/>
              </p:cNvSpPr>
              <p:nvPr/>
            </p:nvSpPr>
            <p:spPr bwMode="auto">
              <a:xfrm>
                <a:off x="7936" y="5657"/>
                <a:ext cx="217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+</a:t>
                </a:r>
                <a:endParaRPr kumimoji="0" lang="en-US" sz="6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181" name="Line 1141"/>
              <p:cNvSpPr>
                <a:spLocks noChangeShapeType="1"/>
              </p:cNvSpPr>
              <p:nvPr/>
            </p:nvSpPr>
            <p:spPr bwMode="auto">
              <a:xfrm flipH="1">
                <a:off x="8018" y="5390"/>
                <a:ext cx="2" cy="2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472179" name="AutoShape 1139"/>
            <p:cNvSpPr>
              <a:spLocks noChangeArrowheads="1"/>
            </p:cNvSpPr>
            <p:nvPr/>
          </p:nvSpPr>
          <p:spPr bwMode="auto">
            <a:xfrm>
              <a:off x="4744" y="8028"/>
              <a:ext cx="970" cy="901"/>
            </a:xfrm>
            <a:prstGeom prst="wedgeRoundRectCallout">
              <a:avLst>
                <a:gd name="adj1" fmla="val -92060"/>
                <a:gd name="adj2" fmla="val -110486"/>
                <a:gd name="adj3" fmla="val 1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0197" tIns="25098" rIns="50197" bIns="2509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72153" name="Group 1113"/>
            <p:cNvGrpSpPr>
              <a:grpSpLocks/>
            </p:cNvGrpSpPr>
            <p:nvPr/>
          </p:nvGrpSpPr>
          <p:grpSpPr bwMode="auto">
            <a:xfrm>
              <a:off x="4796" y="8171"/>
              <a:ext cx="919" cy="700"/>
              <a:chOff x="7746" y="4696"/>
              <a:chExt cx="1699" cy="1294"/>
            </a:xfrm>
          </p:grpSpPr>
          <p:sp>
            <p:nvSpPr>
              <p:cNvPr id="472178" name="Text Box 1138"/>
              <p:cNvSpPr txBox="1">
                <a:spLocks noChangeArrowheads="1"/>
              </p:cNvSpPr>
              <p:nvPr/>
            </p:nvSpPr>
            <p:spPr bwMode="auto">
              <a:xfrm>
                <a:off x="7746" y="4696"/>
                <a:ext cx="1699" cy="2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DDH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DDM 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V</a:t>
                </a:r>
                <a:r>
                  <a:rPr kumimoji="0" lang="en-US" sz="12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</a:rPr>
                  <a:t>DDL</a:t>
                </a:r>
                <a:endParaRPr kumimoji="0" lang="en-US" sz="6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2177" name="Line 1137"/>
              <p:cNvSpPr>
                <a:spLocks noChangeShapeType="1"/>
              </p:cNvSpPr>
              <p:nvPr/>
            </p:nvSpPr>
            <p:spPr bwMode="auto">
              <a:xfrm flipV="1">
                <a:off x="8182" y="5022"/>
                <a:ext cx="1" cy="2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76" name="Line 1136"/>
              <p:cNvSpPr>
                <a:spLocks noChangeShapeType="1"/>
              </p:cNvSpPr>
              <p:nvPr/>
            </p:nvSpPr>
            <p:spPr bwMode="auto">
              <a:xfrm flipV="1">
                <a:off x="8542" y="5035"/>
                <a:ext cx="1" cy="2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75" name="Line 1135"/>
              <p:cNvSpPr>
                <a:spLocks noChangeShapeType="1"/>
              </p:cNvSpPr>
              <p:nvPr/>
            </p:nvSpPr>
            <p:spPr bwMode="auto">
              <a:xfrm flipV="1">
                <a:off x="8893" y="5040"/>
                <a:ext cx="1" cy="2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74" name="Line 1134"/>
              <p:cNvSpPr>
                <a:spLocks noChangeShapeType="1"/>
              </p:cNvSpPr>
              <p:nvPr/>
            </p:nvSpPr>
            <p:spPr bwMode="auto">
              <a:xfrm>
                <a:off x="8106" y="5011"/>
                <a:ext cx="15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73" name="Line 1133"/>
              <p:cNvSpPr>
                <a:spLocks noChangeShapeType="1"/>
              </p:cNvSpPr>
              <p:nvPr/>
            </p:nvSpPr>
            <p:spPr bwMode="auto">
              <a:xfrm>
                <a:off x="8466" y="5011"/>
                <a:ext cx="15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472172" name="Line 1132"/>
              <p:cNvSpPr>
                <a:spLocks noChangeShapeType="1"/>
              </p:cNvSpPr>
              <p:nvPr/>
            </p:nvSpPr>
            <p:spPr bwMode="auto">
              <a:xfrm>
                <a:off x="8817" y="5011"/>
                <a:ext cx="15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grpSp>
            <p:nvGrpSpPr>
              <p:cNvPr id="472166" name="Group 1126"/>
              <p:cNvGrpSpPr>
                <a:grpSpLocks/>
              </p:cNvGrpSpPr>
              <p:nvPr/>
            </p:nvGrpSpPr>
            <p:grpSpPr bwMode="auto">
              <a:xfrm>
                <a:off x="8606" y="5166"/>
                <a:ext cx="478" cy="748"/>
                <a:chOff x="7734" y="5390"/>
                <a:chExt cx="478" cy="748"/>
              </a:xfrm>
            </p:grpSpPr>
            <p:grpSp>
              <p:nvGrpSpPr>
                <p:cNvPr id="472169" name="Group 1129"/>
                <p:cNvGrpSpPr>
                  <a:grpSpLocks/>
                </p:cNvGrpSpPr>
                <p:nvPr/>
              </p:nvGrpSpPr>
              <p:grpSpPr bwMode="auto">
                <a:xfrm>
                  <a:off x="7734" y="5558"/>
                  <a:ext cx="478" cy="580"/>
                  <a:chOff x="7405" y="2735"/>
                  <a:chExt cx="634" cy="770"/>
                </a:xfrm>
              </p:grpSpPr>
              <p:sp>
                <p:nvSpPr>
                  <p:cNvPr id="472171" name="Freeform 1131"/>
                  <p:cNvSpPr>
                    <a:spLocks/>
                  </p:cNvSpPr>
                  <p:nvPr/>
                </p:nvSpPr>
                <p:spPr bwMode="auto">
                  <a:xfrm>
                    <a:off x="7407" y="2735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  <p:sp>
                <p:nvSpPr>
                  <p:cNvPr id="472170" name="Freeform 1130"/>
                  <p:cNvSpPr>
                    <a:spLocks/>
                  </p:cNvSpPr>
                  <p:nvPr/>
                </p:nvSpPr>
                <p:spPr bwMode="auto">
                  <a:xfrm flipV="1">
                    <a:off x="7405" y="3124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sp>
              <p:nvSpPr>
                <p:cNvPr id="472168" name="Text Box 1128"/>
                <p:cNvSpPr txBox="1">
                  <a:spLocks noChangeArrowheads="1"/>
                </p:cNvSpPr>
                <p:nvPr/>
              </p:nvSpPr>
              <p:spPr bwMode="auto">
                <a:xfrm>
                  <a:off x="7936" y="5657"/>
                  <a:ext cx="217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+</a:t>
                  </a:r>
                  <a:endParaRPr kumimoji="0" lang="en-US" sz="6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6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72167" name="Line 1127"/>
                <p:cNvSpPr>
                  <a:spLocks noChangeShapeType="1"/>
                </p:cNvSpPr>
                <p:nvPr/>
              </p:nvSpPr>
              <p:spPr bwMode="auto">
                <a:xfrm flipH="1">
                  <a:off x="8018" y="5390"/>
                  <a:ext cx="2" cy="2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160" name="Group 1120"/>
              <p:cNvGrpSpPr>
                <a:grpSpLocks/>
              </p:cNvGrpSpPr>
              <p:nvPr/>
            </p:nvGrpSpPr>
            <p:grpSpPr bwMode="auto">
              <a:xfrm>
                <a:off x="8261" y="5211"/>
                <a:ext cx="478" cy="748"/>
                <a:chOff x="7734" y="5390"/>
                <a:chExt cx="478" cy="748"/>
              </a:xfrm>
            </p:grpSpPr>
            <p:grpSp>
              <p:nvGrpSpPr>
                <p:cNvPr id="472163" name="Group 1123"/>
                <p:cNvGrpSpPr>
                  <a:grpSpLocks/>
                </p:cNvGrpSpPr>
                <p:nvPr/>
              </p:nvGrpSpPr>
              <p:grpSpPr bwMode="auto">
                <a:xfrm>
                  <a:off x="7734" y="5558"/>
                  <a:ext cx="478" cy="580"/>
                  <a:chOff x="7405" y="2735"/>
                  <a:chExt cx="634" cy="770"/>
                </a:xfrm>
              </p:grpSpPr>
              <p:sp>
                <p:nvSpPr>
                  <p:cNvPr id="472165" name="Freeform 1125"/>
                  <p:cNvSpPr>
                    <a:spLocks/>
                  </p:cNvSpPr>
                  <p:nvPr/>
                </p:nvSpPr>
                <p:spPr bwMode="auto">
                  <a:xfrm>
                    <a:off x="7407" y="2735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  <p:sp>
                <p:nvSpPr>
                  <p:cNvPr id="472164" name="Freeform 1124"/>
                  <p:cNvSpPr>
                    <a:spLocks/>
                  </p:cNvSpPr>
                  <p:nvPr/>
                </p:nvSpPr>
                <p:spPr bwMode="auto">
                  <a:xfrm flipV="1">
                    <a:off x="7405" y="3124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sp>
              <p:nvSpPr>
                <p:cNvPr id="472162" name="Text Box 1122"/>
                <p:cNvSpPr txBox="1">
                  <a:spLocks noChangeArrowheads="1"/>
                </p:cNvSpPr>
                <p:nvPr/>
              </p:nvSpPr>
              <p:spPr bwMode="auto">
                <a:xfrm>
                  <a:off x="7936" y="5657"/>
                  <a:ext cx="217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+</a:t>
                  </a:r>
                  <a:endParaRPr kumimoji="0" lang="en-US" sz="6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6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72161" name="Line 1121"/>
                <p:cNvSpPr>
                  <a:spLocks noChangeShapeType="1"/>
                </p:cNvSpPr>
                <p:nvPr/>
              </p:nvSpPr>
              <p:spPr bwMode="auto">
                <a:xfrm flipH="1">
                  <a:off x="8018" y="5390"/>
                  <a:ext cx="2" cy="2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grpSp>
            <p:nvGrpSpPr>
              <p:cNvPr id="472154" name="Group 1114"/>
              <p:cNvGrpSpPr>
                <a:grpSpLocks/>
              </p:cNvGrpSpPr>
              <p:nvPr/>
            </p:nvGrpSpPr>
            <p:grpSpPr bwMode="auto">
              <a:xfrm>
                <a:off x="7901" y="5242"/>
                <a:ext cx="478" cy="748"/>
                <a:chOff x="7734" y="5390"/>
                <a:chExt cx="478" cy="748"/>
              </a:xfrm>
            </p:grpSpPr>
            <p:grpSp>
              <p:nvGrpSpPr>
                <p:cNvPr id="472157" name="Group 1117"/>
                <p:cNvGrpSpPr>
                  <a:grpSpLocks/>
                </p:cNvGrpSpPr>
                <p:nvPr/>
              </p:nvGrpSpPr>
              <p:grpSpPr bwMode="auto">
                <a:xfrm>
                  <a:off x="7734" y="5558"/>
                  <a:ext cx="478" cy="580"/>
                  <a:chOff x="7405" y="2735"/>
                  <a:chExt cx="634" cy="770"/>
                </a:xfrm>
              </p:grpSpPr>
              <p:sp>
                <p:nvSpPr>
                  <p:cNvPr id="472159" name="Freeform 1119"/>
                  <p:cNvSpPr>
                    <a:spLocks/>
                  </p:cNvSpPr>
                  <p:nvPr/>
                </p:nvSpPr>
                <p:spPr bwMode="auto">
                  <a:xfrm>
                    <a:off x="7407" y="2735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  <p:sp>
                <p:nvSpPr>
                  <p:cNvPr id="472158" name="Freeform 1118"/>
                  <p:cNvSpPr>
                    <a:spLocks/>
                  </p:cNvSpPr>
                  <p:nvPr/>
                </p:nvSpPr>
                <p:spPr bwMode="auto">
                  <a:xfrm flipV="1">
                    <a:off x="7405" y="3124"/>
                    <a:ext cx="632" cy="381"/>
                  </a:xfrm>
                  <a:custGeom>
                    <a:avLst/>
                    <a:gdLst/>
                    <a:ahLst/>
                    <a:cxnLst>
                      <a:cxn ang="0">
                        <a:pos x="169" y="381"/>
                      </a:cxn>
                      <a:cxn ang="0">
                        <a:pos x="0" y="349"/>
                      </a:cxn>
                      <a:cxn ang="0">
                        <a:pos x="0" y="0"/>
                      </a:cxn>
                      <a:cxn ang="0">
                        <a:pos x="632" y="141"/>
                      </a:cxn>
                      <a:cxn ang="0">
                        <a:pos x="632" y="381"/>
                      </a:cxn>
                    </a:cxnLst>
                    <a:rect l="0" t="0" r="r" b="b"/>
                    <a:pathLst>
                      <a:path w="632" h="381">
                        <a:moveTo>
                          <a:pt x="169" y="381"/>
                        </a:moveTo>
                        <a:lnTo>
                          <a:pt x="0" y="349"/>
                        </a:lnTo>
                        <a:lnTo>
                          <a:pt x="0" y="0"/>
                        </a:lnTo>
                        <a:lnTo>
                          <a:pt x="632" y="141"/>
                        </a:lnTo>
                        <a:lnTo>
                          <a:pt x="632" y="381"/>
                        </a:lnTo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8700"/>
                  </a:p>
                </p:txBody>
              </p:sp>
            </p:grpSp>
            <p:sp>
              <p:nvSpPr>
                <p:cNvPr id="472156" name="Text Box 1116"/>
                <p:cNvSpPr txBox="1">
                  <a:spLocks noChangeArrowheads="1"/>
                </p:cNvSpPr>
                <p:nvPr/>
              </p:nvSpPr>
              <p:spPr bwMode="auto">
                <a:xfrm>
                  <a:off x="7936" y="5657"/>
                  <a:ext cx="217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+</a:t>
                  </a:r>
                  <a:endParaRPr kumimoji="0" lang="en-US" sz="6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6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72155" name="Line 1115"/>
                <p:cNvSpPr>
                  <a:spLocks noChangeShapeType="1"/>
                </p:cNvSpPr>
                <p:nvPr/>
              </p:nvSpPr>
              <p:spPr bwMode="auto">
                <a:xfrm flipH="1">
                  <a:off x="8018" y="5390"/>
                  <a:ext cx="2" cy="2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</p:grpSp>
        <p:sp>
          <p:nvSpPr>
            <p:cNvPr id="472152" name="Text Box 1112"/>
            <p:cNvSpPr txBox="1">
              <a:spLocks noChangeArrowheads="1"/>
            </p:cNvSpPr>
            <p:nvPr/>
          </p:nvSpPr>
          <p:spPr bwMode="auto">
            <a:xfrm>
              <a:off x="4907" y="7219"/>
              <a:ext cx="383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e.g.</a:t>
              </a:r>
              <a:endParaRPr kumimoji="0" lang="en-US" sz="6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2151" name="Text Box 1111"/>
            <p:cNvSpPr txBox="1">
              <a:spLocks noChangeArrowheads="1"/>
            </p:cNvSpPr>
            <p:nvPr/>
          </p:nvSpPr>
          <p:spPr bwMode="auto">
            <a:xfrm>
              <a:off x="4947" y="8033"/>
              <a:ext cx="383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</a:rPr>
                <a:t>e.g.</a:t>
              </a:r>
              <a:endParaRPr kumimoji="0" lang="en-US" sz="6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02" name="Rectangle 62"/>
          <p:cNvSpPr>
            <a:spLocks noChangeArrowheads="1"/>
          </p:cNvSpPr>
          <p:nvPr/>
        </p:nvSpPr>
        <p:spPr bwMode="auto">
          <a:xfrm>
            <a:off x="17106900" y="156972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04" name="AutoShape 61"/>
          <p:cNvSpPr>
            <a:spLocks noChangeAspect="1" noChangeArrowheads="1" noTextEdit="1"/>
          </p:cNvSpPr>
          <p:nvPr/>
        </p:nvSpPr>
        <p:spPr bwMode="auto">
          <a:xfrm>
            <a:off x="17726635" y="20509160"/>
            <a:ext cx="4067586" cy="3435197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 b="1"/>
          </a:p>
        </p:txBody>
      </p:sp>
      <p:grpSp>
        <p:nvGrpSpPr>
          <p:cNvPr id="737" name="Group 736"/>
          <p:cNvGrpSpPr/>
          <p:nvPr/>
        </p:nvGrpSpPr>
        <p:grpSpPr>
          <a:xfrm>
            <a:off x="17279228" y="20655580"/>
            <a:ext cx="6577721" cy="3336534"/>
            <a:chOff x="17107778" y="20655580"/>
            <a:chExt cx="6577721" cy="3336534"/>
          </a:xfrm>
        </p:grpSpPr>
        <p:sp>
          <p:nvSpPr>
            <p:cNvPr id="905" name="Text Box 60"/>
            <p:cNvSpPr txBox="1">
              <a:spLocks noChangeArrowheads="1"/>
            </p:cNvSpPr>
            <p:nvPr/>
          </p:nvSpPr>
          <p:spPr bwMode="auto">
            <a:xfrm>
              <a:off x="17132300" y="23031396"/>
              <a:ext cx="6553199" cy="9607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Pipelined sensing scheme: Read access has a latency of 2 cycles but only a single cycle throughput. Pipelining</a:t>
              </a:r>
              <a:r>
                <a:rPr kumimoji="0" lang="en-US" sz="220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enables lowering cycle time</a:t>
              </a:r>
              <a:r>
                <a:rPr lang="en-US" sz="2200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.</a:t>
              </a:r>
              <a:endParaRPr kumimoji="0" lang="en-US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36" name="Group 735"/>
            <p:cNvGrpSpPr/>
            <p:nvPr/>
          </p:nvGrpSpPr>
          <p:grpSpPr>
            <a:xfrm>
              <a:off x="17107778" y="20655580"/>
              <a:ext cx="5265640" cy="2510186"/>
              <a:chOff x="16744710" y="20713636"/>
              <a:chExt cx="5265640" cy="2510186"/>
            </a:xfrm>
          </p:grpSpPr>
          <p:sp>
            <p:nvSpPr>
              <p:cNvPr id="906" name="Text Box 59"/>
              <p:cNvSpPr txBox="1">
                <a:spLocks noChangeArrowheads="1"/>
              </p:cNvSpPr>
              <p:nvPr/>
            </p:nvSpPr>
            <p:spPr bwMode="auto">
              <a:xfrm>
                <a:off x="17929781" y="20785689"/>
                <a:ext cx="72087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Clock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07" name="Text Box 58"/>
              <p:cNvSpPr txBox="1">
                <a:spLocks noChangeArrowheads="1"/>
              </p:cNvSpPr>
              <p:nvPr/>
            </p:nvSpPr>
            <p:spPr bwMode="auto">
              <a:xfrm>
                <a:off x="17271795" y="21378730"/>
                <a:ext cx="137885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Wordline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 Enable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08" name="Line 57"/>
              <p:cNvSpPr>
                <a:spLocks noChangeShapeType="1"/>
              </p:cNvSpPr>
              <p:nvPr/>
            </p:nvSpPr>
            <p:spPr bwMode="auto">
              <a:xfrm>
                <a:off x="18608117" y="21084614"/>
                <a:ext cx="231616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09" name="Line 56"/>
              <p:cNvSpPr>
                <a:spLocks noChangeShapeType="1"/>
              </p:cNvSpPr>
              <p:nvPr/>
            </p:nvSpPr>
            <p:spPr bwMode="auto">
              <a:xfrm>
                <a:off x="18839733" y="20723373"/>
                <a:ext cx="724341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0" name="Line 55"/>
              <p:cNvSpPr>
                <a:spLocks noChangeShapeType="1"/>
              </p:cNvSpPr>
              <p:nvPr/>
            </p:nvSpPr>
            <p:spPr bwMode="auto">
              <a:xfrm>
                <a:off x="19560604" y="20713636"/>
                <a:ext cx="867" cy="37876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1" name="Line 54"/>
              <p:cNvSpPr>
                <a:spLocks noChangeShapeType="1"/>
              </p:cNvSpPr>
              <p:nvPr/>
            </p:nvSpPr>
            <p:spPr bwMode="auto">
              <a:xfrm>
                <a:off x="19564073" y="21084614"/>
                <a:ext cx="661883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2" name="Line 53"/>
              <p:cNvSpPr>
                <a:spLocks noChangeShapeType="1"/>
              </p:cNvSpPr>
              <p:nvPr/>
            </p:nvSpPr>
            <p:spPr bwMode="auto">
              <a:xfrm>
                <a:off x="19429615" y="21361143"/>
                <a:ext cx="346990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3" name="Line 52"/>
              <p:cNvSpPr>
                <a:spLocks noChangeShapeType="1"/>
              </p:cNvSpPr>
              <p:nvPr/>
            </p:nvSpPr>
            <p:spPr bwMode="auto">
              <a:xfrm>
                <a:off x="18839733" y="21731148"/>
                <a:ext cx="487520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4" name="Line 51"/>
              <p:cNvSpPr>
                <a:spLocks noChangeShapeType="1"/>
              </p:cNvSpPr>
              <p:nvPr/>
            </p:nvSpPr>
            <p:spPr bwMode="auto">
              <a:xfrm flipH="1">
                <a:off x="19316843" y="21351406"/>
                <a:ext cx="112772" cy="3904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5" name="Line 50"/>
              <p:cNvSpPr>
                <a:spLocks noChangeShapeType="1"/>
              </p:cNvSpPr>
              <p:nvPr/>
            </p:nvSpPr>
            <p:spPr bwMode="auto">
              <a:xfrm>
                <a:off x="20087160" y="21351406"/>
                <a:ext cx="113639" cy="3904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6" name="Line 49"/>
              <p:cNvSpPr>
                <a:spLocks noChangeShapeType="1"/>
              </p:cNvSpPr>
              <p:nvPr/>
            </p:nvSpPr>
            <p:spPr bwMode="auto">
              <a:xfrm>
                <a:off x="19644748" y="21361143"/>
                <a:ext cx="437207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7" name="Line 48"/>
              <p:cNvSpPr>
                <a:spLocks noChangeShapeType="1"/>
              </p:cNvSpPr>
              <p:nvPr/>
            </p:nvSpPr>
            <p:spPr bwMode="auto">
              <a:xfrm flipV="1">
                <a:off x="18839733" y="20718504"/>
                <a:ext cx="867" cy="3758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8" name="Line 47"/>
              <p:cNvSpPr>
                <a:spLocks noChangeShapeType="1"/>
              </p:cNvSpPr>
              <p:nvPr/>
            </p:nvSpPr>
            <p:spPr bwMode="auto">
              <a:xfrm>
                <a:off x="20222486" y="20724347"/>
                <a:ext cx="724341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19" name="Line 46"/>
              <p:cNvSpPr>
                <a:spLocks noChangeShapeType="1"/>
              </p:cNvSpPr>
              <p:nvPr/>
            </p:nvSpPr>
            <p:spPr bwMode="auto">
              <a:xfrm>
                <a:off x="20943357" y="20714610"/>
                <a:ext cx="867" cy="37876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0" name="Line 45"/>
              <p:cNvSpPr>
                <a:spLocks noChangeShapeType="1"/>
              </p:cNvSpPr>
              <p:nvPr/>
            </p:nvSpPr>
            <p:spPr bwMode="auto">
              <a:xfrm>
                <a:off x="20946827" y="21085588"/>
                <a:ext cx="661883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1" name="Line 44"/>
              <p:cNvSpPr>
                <a:spLocks noChangeShapeType="1"/>
              </p:cNvSpPr>
              <p:nvPr/>
            </p:nvSpPr>
            <p:spPr bwMode="auto">
              <a:xfrm flipV="1">
                <a:off x="20222486" y="20719478"/>
                <a:ext cx="867" cy="3758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2" name="Line 43"/>
              <p:cNvSpPr>
                <a:spLocks noChangeShapeType="1"/>
              </p:cNvSpPr>
              <p:nvPr/>
            </p:nvSpPr>
            <p:spPr bwMode="auto">
              <a:xfrm>
                <a:off x="18575153" y="22391313"/>
                <a:ext cx="1711526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3" name="Line 42"/>
              <p:cNvSpPr>
                <a:spLocks noChangeShapeType="1"/>
              </p:cNvSpPr>
              <p:nvPr/>
            </p:nvSpPr>
            <p:spPr bwMode="auto">
              <a:xfrm>
                <a:off x="20382969" y="22027151"/>
                <a:ext cx="162218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4" name="Line 41"/>
              <p:cNvSpPr>
                <a:spLocks noChangeShapeType="1"/>
              </p:cNvSpPr>
              <p:nvPr/>
            </p:nvSpPr>
            <p:spPr bwMode="auto">
              <a:xfrm flipH="1">
                <a:off x="20284944" y="22019361"/>
                <a:ext cx="109302" cy="3885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5" name="Line 40"/>
              <p:cNvSpPr>
                <a:spLocks noChangeShapeType="1"/>
              </p:cNvSpPr>
              <p:nvPr/>
            </p:nvSpPr>
            <p:spPr bwMode="auto">
              <a:xfrm>
                <a:off x="20539982" y="22016440"/>
                <a:ext cx="118844" cy="3885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6" name="Line 39"/>
              <p:cNvSpPr>
                <a:spLocks noChangeShapeType="1"/>
              </p:cNvSpPr>
              <p:nvPr/>
            </p:nvSpPr>
            <p:spPr bwMode="auto">
              <a:xfrm>
                <a:off x="20651018" y="22399103"/>
                <a:ext cx="999330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7" name="Line 38"/>
              <p:cNvSpPr>
                <a:spLocks noChangeShapeType="1"/>
              </p:cNvSpPr>
              <p:nvPr/>
            </p:nvSpPr>
            <p:spPr bwMode="auto">
              <a:xfrm>
                <a:off x="20784609" y="21367959"/>
                <a:ext cx="346990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8" name="Line 37"/>
              <p:cNvSpPr>
                <a:spLocks noChangeShapeType="1"/>
              </p:cNvSpPr>
              <p:nvPr/>
            </p:nvSpPr>
            <p:spPr bwMode="auto">
              <a:xfrm>
                <a:off x="20185185" y="21727253"/>
                <a:ext cx="499665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29" name="Line 36"/>
              <p:cNvSpPr>
                <a:spLocks noChangeShapeType="1"/>
              </p:cNvSpPr>
              <p:nvPr/>
            </p:nvSpPr>
            <p:spPr bwMode="auto">
              <a:xfrm flipH="1">
                <a:off x="20671838" y="21358222"/>
                <a:ext cx="112772" cy="3904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0" name="Line 35"/>
              <p:cNvSpPr>
                <a:spLocks noChangeShapeType="1"/>
              </p:cNvSpPr>
              <p:nvPr/>
            </p:nvSpPr>
            <p:spPr bwMode="auto">
              <a:xfrm>
                <a:off x="21442155" y="21358222"/>
                <a:ext cx="113639" cy="3904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1" name="Line 34"/>
              <p:cNvSpPr>
                <a:spLocks noChangeShapeType="1"/>
              </p:cNvSpPr>
              <p:nvPr/>
            </p:nvSpPr>
            <p:spPr bwMode="auto">
              <a:xfrm>
                <a:off x="20999743" y="21367959"/>
                <a:ext cx="437207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2" name="Text Box 33"/>
              <p:cNvSpPr txBox="1">
                <a:spLocks noChangeArrowheads="1"/>
              </p:cNvSpPr>
              <p:nvPr/>
            </p:nvSpPr>
            <p:spPr bwMode="auto">
              <a:xfrm>
                <a:off x="16744710" y="22016440"/>
                <a:ext cx="190594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Sense</a:t>
                </a:r>
                <a:r>
                  <a:rPr kumimoji="0" lang="en-US" sz="14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 Amplifier Enable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33" name="Line 32"/>
              <p:cNvSpPr>
                <a:spLocks noChangeShapeType="1"/>
              </p:cNvSpPr>
              <p:nvPr/>
            </p:nvSpPr>
            <p:spPr bwMode="auto">
              <a:xfrm>
                <a:off x="21366684" y="21087535"/>
                <a:ext cx="231616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4" name="Line 31"/>
              <p:cNvSpPr>
                <a:spLocks noChangeShapeType="1"/>
              </p:cNvSpPr>
              <p:nvPr/>
            </p:nvSpPr>
            <p:spPr bwMode="auto">
              <a:xfrm flipV="1">
                <a:off x="21598300" y="20721426"/>
                <a:ext cx="867" cy="3758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5" name="Line 30"/>
              <p:cNvSpPr>
                <a:spLocks noChangeShapeType="1"/>
              </p:cNvSpPr>
              <p:nvPr/>
            </p:nvSpPr>
            <p:spPr bwMode="auto">
              <a:xfrm>
                <a:off x="21598300" y="20734084"/>
                <a:ext cx="349592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6" name="Line 29"/>
              <p:cNvSpPr>
                <a:spLocks noChangeShapeType="1"/>
              </p:cNvSpPr>
              <p:nvPr/>
            </p:nvSpPr>
            <p:spPr bwMode="auto">
              <a:xfrm>
                <a:off x="21551456" y="21730174"/>
                <a:ext cx="347857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37" name="Text Box 28"/>
              <p:cNvSpPr txBox="1">
                <a:spLocks noChangeArrowheads="1"/>
              </p:cNvSpPr>
              <p:nvPr/>
            </p:nvSpPr>
            <p:spPr bwMode="auto">
              <a:xfrm>
                <a:off x="19289952" y="21309538"/>
                <a:ext cx="936872" cy="60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Read # 1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Droop Dev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38" name="Text Box 27"/>
              <p:cNvSpPr txBox="1">
                <a:spLocks noChangeArrowheads="1"/>
              </p:cNvSpPr>
              <p:nvPr/>
            </p:nvSpPr>
            <p:spPr bwMode="auto">
              <a:xfrm>
                <a:off x="20639741" y="21314406"/>
                <a:ext cx="936872" cy="613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Read # 2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Droop Dev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39" name="Line 26"/>
              <p:cNvSpPr>
                <a:spLocks noChangeShapeType="1"/>
              </p:cNvSpPr>
              <p:nvPr/>
            </p:nvSpPr>
            <p:spPr bwMode="auto">
              <a:xfrm>
                <a:off x="18731298" y="21336801"/>
                <a:ext cx="113639" cy="3904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0" name="Line 25"/>
              <p:cNvSpPr>
                <a:spLocks noChangeShapeType="1"/>
              </p:cNvSpPr>
              <p:nvPr/>
            </p:nvSpPr>
            <p:spPr bwMode="auto">
              <a:xfrm>
                <a:off x="18589033" y="21336801"/>
                <a:ext cx="150073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1" name="Line 24"/>
              <p:cNvSpPr>
                <a:spLocks noChangeShapeType="1"/>
              </p:cNvSpPr>
              <p:nvPr/>
            </p:nvSpPr>
            <p:spPr bwMode="auto">
              <a:xfrm>
                <a:off x="18487538" y="22876213"/>
                <a:ext cx="2086275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2" name="Line 23"/>
              <p:cNvSpPr>
                <a:spLocks noChangeShapeType="1"/>
              </p:cNvSpPr>
              <p:nvPr/>
            </p:nvSpPr>
            <p:spPr bwMode="auto">
              <a:xfrm>
                <a:off x="20676175" y="22512051"/>
                <a:ext cx="162218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3" name="Line 22"/>
              <p:cNvSpPr>
                <a:spLocks noChangeShapeType="1"/>
              </p:cNvSpPr>
              <p:nvPr/>
            </p:nvSpPr>
            <p:spPr bwMode="auto">
              <a:xfrm flipH="1">
                <a:off x="20578151" y="22504262"/>
                <a:ext cx="109302" cy="3885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4" name="Line 21"/>
              <p:cNvSpPr>
                <a:spLocks noChangeShapeType="1"/>
              </p:cNvSpPr>
              <p:nvPr/>
            </p:nvSpPr>
            <p:spPr bwMode="auto">
              <a:xfrm>
                <a:off x="20729091" y="22516920"/>
                <a:ext cx="1211861" cy="97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5" name="Text Box 20"/>
              <p:cNvSpPr txBox="1">
                <a:spLocks noChangeArrowheads="1"/>
              </p:cNvSpPr>
              <p:nvPr/>
            </p:nvSpPr>
            <p:spPr bwMode="auto">
              <a:xfrm>
                <a:off x="16792824" y="22542236"/>
                <a:ext cx="185782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Sense Amplifier Output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46" name="Text Box 19"/>
              <p:cNvSpPr txBox="1">
                <a:spLocks noChangeArrowheads="1"/>
              </p:cNvSpPr>
              <p:nvPr/>
            </p:nvSpPr>
            <p:spPr bwMode="auto">
              <a:xfrm>
                <a:off x="18947299" y="21946334"/>
                <a:ext cx="936872" cy="60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Read # 1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SA Strobe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47" name="Line 18"/>
              <p:cNvSpPr>
                <a:spLocks noChangeShapeType="1"/>
              </p:cNvSpPr>
              <p:nvPr/>
            </p:nvSpPr>
            <p:spPr bwMode="auto">
              <a:xfrm flipV="1">
                <a:off x="19779207" y="22128415"/>
                <a:ext cx="468436" cy="1752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8" name="Line 17"/>
              <p:cNvSpPr>
                <a:spLocks noChangeShapeType="1"/>
              </p:cNvSpPr>
              <p:nvPr/>
            </p:nvSpPr>
            <p:spPr bwMode="auto">
              <a:xfrm>
                <a:off x="21598300" y="20964849"/>
                <a:ext cx="867" cy="19279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49" name="Text Box 16"/>
              <p:cNvSpPr txBox="1">
                <a:spLocks noChangeArrowheads="1"/>
              </p:cNvSpPr>
              <p:nvPr/>
            </p:nvSpPr>
            <p:spPr bwMode="auto">
              <a:xfrm>
                <a:off x="18923010" y="22618184"/>
                <a:ext cx="1625646" cy="60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Data # 1 valid at SRAM output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50" name="Line 15"/>
              <p:cNvSpPr>
                <a:spLocks noChangeShapeType="1"/>
              </p:cNvSpPr>
              <p:nvPr/>
            </p:nvSpPr>
            <p:spPr bwMode="auto">
              <a:xfrm flipV="1">
                <a:off x="20292752" y="22616237"/>
                <a:ext cx="312291" cy="1752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1" name="Line 14"/>
              <p:cNvSpPr>
                <a:spLocks noChangeShapeType="1"/>
              </p:cNvSpPr>
              <p:nvPr/>
            </p:nvSpPr>
            <p:spPr bwMode="auto">
              <a:xfrm>
                <a:off x="21734493" y="22014493"/>
                <a:ext cx="162218" cy="19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2" name="Line 13"/>
              <p:cNvSpPr>
                <a:spLocks noChangeShapeType="1"/>
              </p:cNvSpPr>
              <p:nvPr/>
            </p:nvSpPr>
            <p:spPr bwMode="auto">
              <a:xfrm flipH="1">
                <a:off x="21636469" y="22006703"/>
                <a:ext cx="109302" cy="3885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3" name="Line 12"/>
              <p:cNvSpPr>
                <a:spLocks noChangeShapeType="1"/>
              </p:cNvSpPr>
              <p:nvPr/>
            </p:nvSpPr>
            <p:spPr bwMode="auto">
              <a:xfrm>
                <a:off x="21891506" y="22003782"/>
                <a:ext cx="118844" cy="3885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4" name="Text Box 11"/>
              <p:cNvSpPr txBox="1">
                <a:spLocks noChangeArrowheads="1"/>
              </p:cNvSpPr>
              <p:nvPr/>
            </p:nvSpPr>
            <p:spPr bwMode="auto">
              <a:xfrm>
                <a:off x="20566873" y="21946334"/>
                <a:ext cx="936872" cy="60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Read # 2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SA Strobe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55" name="Line 10"/>
              <p:cNvSpPr>
                <a:spLocks noChangeAspect="1" noChangeShapeType="1"/>
              </p:cNvSpPr>
              <p:nvPr/>
            </p:nvSpPr>
            <p:spPr bwMode="auto">
              <a:xfrm flipV="1">
                <a:off x="21397914" y="22153731"/>
                <a:ext cx="300146" cy="1119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6" name="Text Box 9"/>
              <p:cNvSpPr txBox="1">
                <a:spLocks noChangeArrowheads="1"/>
              </p:cNvSpPr>
              <p:nvPr/>
            </p:nvSpPr>
            <p:spPr bwMode="auto">
              <a:xfrm>
                <a:off x="20558199" y="22605526"/>
                <a:ext cx="1001065" cy="605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Data # 1 used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957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21286009" y="22780791"/>
                <a:ext cx="300146" cy="1119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8" name="AutoShape 7"/>
              <p:cNvSpPr>
                <a:spLocks noChangeShapeType="1"/>
              </p:cNvSpPr>
              <p:nvPr/>
            </p:nvSpPr>
            <p:spPr bwMode="auto">
              <a:xfrm rot="16200000" flipH="1">
                <a:off x="18806273" y="21127757"/>
                <a:ext cx="518006" cy="450219"/>
              </a:xfrm>
              <a:prstGeom prst="curvedConnector2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  <p:sp>
            <p:nvSpPr>
              <p:cNvPr id="959" name="AutoShape 6"/>
              <p:cNvSpPr>
                <a:spLocks noChangeShapeType="1"/>
              </p:cNvSpPr>
              <p:nvPr/>
            </p:nvSpPr>
            <p:spPr bwMode="auto">
              <a:xfrm rot="16200000" flipH="1">
                <a:off x="19881303" y="21436454"/>
                <a:ext cx="815957" cy="132724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b="1"/>
              </a:p>
            </p:txBody>
          </p:sp>
        </p:grpSp>
      </p:grpSp>
      <p:grpSp>
        <p:nvGrpSpPr>
          <p:cNvPr id="979" name="Group 32"/>
          <p:cNvGrpSpPr>
            <a:grpSpLocks noChangeAspect="1"/>
          </p:cNvGrpSpPr>
          <p:nvPr/>
        </p:nvGrpSpPr>
        <p:grpSpPr bwMode="auto">
          <a:xfrm>
            <a:off x="27639711" y="26113353"/>
            <a:ext cx="4609754" cy="6983395"/>
            <a:chOff x="1024" y="5113"/>
            <a:chExt cx="4884" cy="4958"/>
          </a:xfrm>
        </p:grpSpPr>
        <p:sp>
          <p:nvSpPr>
            <p:cNvPr id="980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037" y="5113"/>
              <a:ext cx="4844" cy="458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982" name="Picture 39" descr="simvision_testmask"/>
            <p:cNvPicPr>
              <a:picLocks noChangeAspect="1" noChangeArrowheads="1"/>
            </p:cNvPicPr>
            <p:nvPr/>
          </p:nvPicPr>
          <p:blipFill>
            <a:blip r:embed="rId3" cstate="print"/>
            <a:srcRect t="22888" b="34232"/>
            <a:stretch>
              <a:fillRect/>
            </a:stretch>
          </p:blipFill>
          <p:spPr bwMode="auto">
            <a:xfrm>
              <a:off x="1064" y="6758"/>
              <a:ext cx="4844" cy="1289"/>
            </a:xfrm>
            <a:prstGeom prst="rect">
              <a:avLst/>
            </a:prstGeom>
            <a:noFill/>
          </p:spPr>
        </p:pic>
        <p:pic>
          <p:nvPicPr>
            <p:cNvPr id="983" name="Picture 38" descr="TestMask ModelSim"/>
            <p:cNvPicPr>
              <a:picLocks noChangeAspect="1" noChangeArrowheads="1"/>
            </p:cNvPicPr>
            <p:nvPr/>
          </p:nvPicPr>
          <p:blipFill>
            <a:blip r:embed="rId4" cstate="print"/>
            <a:srcRect b="73560"/>
            <a:stretch>
              <a:fillRect/>
            </a:stretch>
          </p:blipFill>
          <p:spPr bwMode="auto">
            <a:xfrm>
              <a:off x="1037" y="5260"/>
              <a:ext cx="4844" cy="808"/>
            </a:xfrm>
            <a:prstGeom prst="rect">
              <a:avLst/>
            </a:prstGeom>
            <a:noFill/>
          </p:spPr>
        </p:pic>
        <p:pic>
          <p:nvPicPr>
            <p:cNvPr id="985" name="Picture 36" descr="mult_probeout"/>
            <p:cNvPicPr>
              <a:picLocks noChangeAspect="1" noChangeArrowheads="1"/>
            </p:cNvPicPr>
            <p:nvPr/>
          </p:nvPicPr>
          <p:blipFill>
            <a:blip r:embed="rId5" cstate="print"/>
            <a:srcRect b="69182"/>
            <a:stretch>
              <a:fillRect/>
            </a:stretch>
          </p:blipFill>
          <p:spPr bwMode="auto">
            <a:xfrm>
              <a:off x="1024" y="8801"/>
              <a:ext cx="4844" cy="911"/>
            </a:xfrm>
            <a:prstGeom prst="rect">
              <a:avLst/>
            </a:prstGeom>
            <a:noFill/>
          </p:spPr>
        </p:pic>
        <p:sp>
          <p:nvSpPr>
            <p:cNvPr id="986" name="Text Box 35"/>
            <p:cNvSpPr txBox="1">
              <a:spLocks noChangeArrowheads="1"/>
            </p:cNvSpPr>
            <p:nvPr/>
          </p:nvSpPr>
          <p:spPr bwMode="auto">
            <a:xfrm>
              <a:off x="1073" y="6068"/>
              <a:ext cx="4777" cy="38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ModelSim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Output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7" name="Text Box 34"/>
            <p:cNvSpPr txBox="1">
              <a:spLocks noChangeArrowheads="1"/>
            </p:cNvSpPr>
            <p:nvPr/>
          </p:nvSpPr>
          <p:spPr bwMode="auto">
            <a:xfrm>
              <a:off x="1060" y="8047"/>
              <a:ext cx="4804" cy="38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Cadence ADE Output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8" name="Text Box 33"/>
            <p:cNvSpPr txBox="1">
              <a:spLocks noChangeArrowheads="1"/>
            </p:cNvSpPr>
            <p:nvPr/>
          </p:nvSpPr>
          <p:spPr bwMode="auto">
            <a:xfrm>
              <a:off x="1033" y="9685"/>
              <a:ext cx="4831" cy="38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Logic Analyzer Output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89" name="Picture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54765" y="25959595"/>
            <a:ext cx="4065612" cy="2807208"/>
          </a:xfrm>
          <a:prstGeom prst="rect">
            <a:avLst/>
          </a:prstGeom>
          <a:noFill/>
        </p:spPr>
      </p:pic>
      <p:sp>
        <p:nvSpPr>
          <p:cNvPr id="472533" name="Rectangle 1493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2554" name="Rectangle 1514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27" name="Table 6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193410"/>
              </p:ext>
            </p:extLst>
          </p:nvPr>
        </p:nvGraphicFramePr>
        <p:xfrm>
          <a:off x="5772150" y="22021799"/>
          <a:ext cx="4943476" cy="2000250"/>
        </p:xfrm>
        <a:graphic>
          <a:graphicData uri="http://schemas.openxmlformats.org/drawingml/2006/table">
            <a:tbl>
              <a:tblPr/>
              <a:tblGrid>
                <a:gridCol w="1598391"/>
                <a:gridCol w="3345085"/>
              </a:tblGrid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Feature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This Chip</a:t>
                      </a:r>
                      <a:endParaRPr lang="en-US" sz="18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Process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90nm CMOS Bulk w/ Dual V</a:t>
                      </a:r>
                      <a:r>
                        <a:rPr lang="en-US" sz="1800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Area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4.3mm x 3.3mm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Transistors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~2 million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</a:t>
                      </a:r>
                      <a:r>
                        <a:rPr lang="en-US" sz="1800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DD</a:t>
                      </a:r>
                      <a:endParaRPr lang="en-US" sz="18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250mV </a:t>
                      </a: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– 1.2V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SRAMs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40kb &amp; 32kb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72557" name="Group 1517"/>
          <p:cNvGrpSpPr>
            <a:grpSpLocks/>
          </p:cNvGrpSpPr>
          <p:nvPr/>
        </p:nvGrpSpPr>
        <p:grpSpPr bwMode="auto">
          <a:xfrm>
            <a:off x="755019" y="16789234"/>
            <a:ext cx="4826631" cy="4492625"/>
            <a:chOff x="7178" y="12210"/>
            <a:chExt cx="2621" cy="2015"/>
          </a:xfrm>
        </p:grpSpPr>
        <p:pic>
          <p:nvPicPr>
            <p:cNvPr id="472558" name="Picture 151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79" y="12306"/>
              <a:ext cx="2450" cy="1919"/>
            </a:xfrm>
            <a:prstGeom prst="rect">
              <a:avLst/>
            </a:prstGeom>
            <a:noFill/>
          </p:spPr>
        </p:pic>
        <p:sp>
          <p:nvSpPr>
            <p:cNvPr id="472559" name="Rectangle 1519"/>
            <p:cNvSpPr>
              <a:spLocks noChangeArrowheads="1"/>
            </p:cNvSpPr>
            <p:nvPr/>
          </p:nvSpPr>
          <p:spPr bwMode="auto">
            <a:xfrm>
              <a:off x="7588" y="12683"/>
              <a:ext cx="447" cy="147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0" name="Rectangle 1520"/>
            <p:cNvSpPr>
              <a:spLocks noChangeArrowheads="1"/>
            </p:cNvSpPr>
            <p:nvPr/>
          </p:nvSpPr>
          <p:spPr bwMode="auto">
            <a:xfrm>
              <a:off x="8035" y="12516"/>
              <a:ext cx="683" cy="31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1" name="Rectangle 1521"/>
            <p:cNvSpPr>
              <a:spLocks noChangeArrowheads="1"/>
            </p:cNvSpPr>
            <p:nvPr/>
          </p:nvSpPr>
          <p:spPr bwMode="auto">
            <a:xfrm>
              <a:off x="8786" y="12515"/>
              <a:ext cx="552" cy="31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2" name="Rectangle 1522"/>
            <p:cNvSpPr>
              <a:spLocks noChangeArrowheads="1"/>
            </p:cNvSpPr>
            <p:nvPr/>
          </p:nvSpPr>
          <p:spPr bwMode="auto">
            <a:xfrm>
              <a:off x="7477" y="12890"/>
              <a:ext cx="466" cy="111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3" name="Rectangle 1523"/>
            <p:cNvSpPr>
              <a:spLocks noChangeArrowheads="1"/>
            </p:cNvSpPr>
            <p:nvPr/>
          </p:nvSpPr>
          <p:spPr bwMode="auto">
            <a:xfrm>
              <a:off x="7944" y="12890"/>
              <a:ext cx="467" cy="111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4" name="Rectangle 1524"/>
            <p:cNvSpPr>
              <a:spLocks noChangeArrowheads="1"/>
            </p:cNvSpPr>
            <p:nvPr/>
          </p:nvSpPr>
          <p:spPr bwMode="auto">
            <a:xfrm>
              <a:off x="8878" y="12890"/>
              <a:ext cx="467" cy="11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65" name="Text Box 1525"/>
            <p:cNvSpPr txBox="1">
              <a:spLocks noChangeArrowheads="1"/>
            </p:cNvSpPr>
            <p:nvPr/>
          </p:nvSpPr>
          <p:spPr bwMode="auto">
            <a:xfrm>
              <a:off x="7438" y="13292"/>
              <a:ext cx="543" cy="22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PDVS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66" name="Text Box 1526"/>
            <p:cNvSpPr txBox="1">
              <a:spLocks noChangeArrowheads="1"/>
            </p:cNvSpPr>
            <p:nvPr/>
          </p:nvSpPr>
          <p:spPr bwMode="auto">
            <a:xfrm>
              <a:off x="7934" y="13292"/>
              <a:ext cx="490" cy="22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MV</a:t>
              </a:r>
              <a:r>
                <a:rPr kumimoji="0" lang="en-US" sz="1800" b="1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DD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67" name="Text Box 1527"/>
            <p:cNvSpPr txBox="1">
              <a:spLocks noChangeArrowheads="1"/>
            </p:cNvSpPr>
            <p:nvPr/>
          </p:nvSpPr>
          <p:spPr bwMode="auto">
            <a:xfrm>
              <a:off x="8368" y="13295"/>
              <a:ext cx="553" cy="21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Sub V</a:t>
              </a:r>
              <a:r>
                <a:rPr kumimoji="0" lang="en-US" sz="1800" b="1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68" name="Text Box 1528"/>
            <p:cNvSpPr txBox="1">
              <a:spLocks noChangeArrowheads="1"/>
            </p:cNvSpPr>
            <p:nvPr/>
          </p:nvSpPr>
          <p:spPr bwMode="auto">
            <a:xfrm>
              <a:off x="8841" y="13295"/>
              <a:ext cx="543" cy="21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SV</a:t>
              </a:r>
              <a:r>
                <a:rPr kumimoji="0" lang="en-US" sz="1800" b="1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DD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69" name="Text Box 1529"/>
            <p:cNvSpPr txBox="1">
              <a:spLocks noChangeArrowheads="1"/>
            </p:cNvSpPr>
            <p:nvPr/>
          </p:nvSpPr>
          <p:spPr bwMode="auto">
            <a:xfrm>
              <a:off x="8001" y="12522"/>
              <a:ext cx="750" cy="3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Inst </a:t>
              </a:r>
              <a:b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</a:b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Memory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0" name="Text Box 1530"/>
            <p:cNvSpPr txBox="1">
              <a:spLocks noChangeArrowheads="1"/>
            </p:cNvSpPr>
            <p:nvPr/>
          </p:nvSpPr>
          <p:spPr bwMode="auto">
            <a:xfrm>
              <a:off x="8694" y="12527"/>
              <a:ext cx="736" cy="37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Data Memory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1" name="Text Box 1531"/>
            <p:cNvSpPr txBox="1">
              <a:spLocks noChangeArrowheads="1"/>
            </p:cNvSpPr>
            <p:nvPr/>
          </p:nvSpPr>
          <p:spPr bwMode="auto">
            <a:xfrm>
              <a:off x="7329" y="12446"/>
              <a:ext cx="749" cy="2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VCO &amp; Inst Block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2" name="Line 1532"/>
            <p:cNvSpPr>
              <a:spLocks noChangeShapeType="1"/>
            </p:cNvSpPr>
            <p:nvPr/>
          </p:nvSpPr>
          <p:spPr bwMode="auto">
            <a:xfrm>
              <a:off x="7834" y="12687"/>
              <a:ext cx="31" cy="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73" name="Line 1533"/>
            <p:cNvSpPr>
              <a:spLocks noChangeShapeType="1"/>
            </p:cNvSpPr>
            <p:nvPr/>
          </p:nvSpPr>
          <p:spPr bwMode="auto">
            <a:xfrm>
              <a:off x="9678" y="12306"/>
              <a:ext cx="1" cy="1911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 type="triangle" w="sm" len="sm"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74" name="Text Box 1534"/>
            <p:cNvSpPr txBox="1">
              <a:spLocks noChangeArrowheads="1"/>
            </p:cNvSpPr>
            <p:nvPr/>
          </p:nvSpPr>
          <p:spPr bwMode="auto">
            <a:xfrm rot="5400000">
              <a:off x="9503" y="13193"/>
              <a:ext cx="368" cy="2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3.3mm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5" name="Rectangle 1535"/>
            <p:cNvSpPr>
              <a:spLocks noChangeArrowheads="1"/>
            </p:cNvSpPr>
            <p:nvPr/>
          </p:nvSpPr>
          <p:spPr bwMode="auto">
            <a:xfrm>
              <a:off x="8432" y="13065"/>
              <a:ext cx="412" cy="8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76" name="Text Box 1536"/>
            <p:cNvSpPr txBox="1">
              <a:spLocks noChangeArrowheads="1"/>
            </p:cNvSpPr>
            <p:nvPr/>
          </p:nvSpPr>
          <p:spPr bwMode="auto">
            <a:xfrm>
              <a:off x="7690" y="12896"/>
              <a:ext cx="672" cy="16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Multiplier</a:t>
              </a:r>
              <a:endPara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7" name="Text Box 1537"/>
            <p:cNvSpPr txBox="1">
              <a:spLocks noChangeArrowheads="1"/>
            </p:cNvSpPr>
            <p:nvPr/>
          </p:nvSpPr>
          <p:spPr bwMode="auto">
            <a:xfrm>
              <a:off x="8424" y="13843"/>
              <a:ext cx="409" cy="16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Adder</a:t>
              </a:r>
              <a:endPara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78" name="Rectangle 1538"/>
            <p:cNvSpPr>
              <a:spLocks noChangeArrowheads="1"/>
            </p:cNvSpPr>
            <p:nvPr/>
          </p:nvSpPr>
          <p:spPr bwMode="auto">
            <a:xfrm>
              <a:off x="8434" y="13636"/>
              <a:ext cx="259" cy="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500"/>
            </a:p>
          </p:txBody>
        </p:sp>
        <p:sp>
          <p:nvSpPr>
            <p:cNvPr id="472579" name="Text Box 1539"/>
            <p:cNvSpPr txBox="1">
              <a:spLocks noChangeArrowheads="1"/>
            </p:cNvSpPr>
            <p:nvPr/>
          </p:nvSpPr>
          <p:spPr bwMode="auto">
            <a:xfrm>
              <a:off x="8847" y="12873"/>
              <a:ext cx="531" cy="35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Headers for the multiplier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80" name="Line 1540"/>
            <p:cNvSpPr>
              <a:spLocks noChangeShapeType="1"/>
            </p:cNvSpPr>
            <p:nvPr/>
          </p:nvSpPr>
          <p:spPr bwMode="auto">
            <a:xfrm flipH="1" flipV="1">
              <a:off x="8572" y="13686"/>
              <a:ext cx="112" cy="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1" name="Rectangle 1541"/>
            <p:cNvSpPr>
              <a:spLocks noChangeArrowheads="1"/>
            </p:cNvSpPr>
            <p:nvPr/>
          </p:nvSpPr>
          <p:spPr bwMode="auto">
            <a:xfrm>
              <a:off x="8845" y="13111"/>
              <a:ext cx="23" cy="23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2" name="Line 1542"/>
            <p:cNvSpPr>
              <a:spLocks noChangeShapeType="1"/>
            </p:cNvSpPr>
            <p:nvPr/>
          </p:nvSpPr>
          <p:spPr bwMode="auto">
            <a:xfrm flipH="1">
              <a:off x="8868" y="13007"/>
              <a:ext cx="67" cy="1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3" name="Rectangle 1543"/>
            <p:cNvSpPr>
              <a:spLocks noChangeArrowheads="1"/>
            </p:cNvSpPr>
            <p:nvPr/>
          </p:nvSpPr>
          <p:spPr bwMode="auto">
            <a:xfrm>
              <a:off x="8797" y="13664"/>
              <a:ext cx="15" cy="11"/>
            </a:xfrm>
            <a:prstGeom prst="rect">
              <a:avLst/>
            </a:prstGeom>
            <a:solidFill>
              <a:srgbClr val="00FF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4" name="Text Box 1544"/>
            <p:cNvSpPr txBox="1">
              <a:spLocks noChangeArrowheads="1"/>
            </p:cNvSpPr>
            <p:nvPr/>
          </p:nvSpPr>
          <p:spPr bwMode="auto">
            <a:xfrm>
              <a:off x="8870" y="13648"/>
              <a:ext cx="491" cy="3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Headers for the adder</a:t>
              </a:r>
              <a:endPara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85" name="Rectangle 1545"/>
            <p:cNvSpPr>
              <a:spLocks noChangeArrowheads="1"/>
            </p:cNvSpPr>
            <p:nvPr/>
          </p:nvSpPr>
          <p:spPr bwMode="auto">
            <a:xfrm>
              <a:off x="8411" y="12890"/>
              <a:ext cx="467" cy="11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6" name="Line 1546"/>
            <p:cNvSpPr>
              <a:spLocks noChangeShapeType="1"/>
            </p:cNvSpPr>
            <p:nvPr/>
          </p:nvSpPr>
          <p:spPr bwMode="auto">
            <a:xfrm flipH="1" flipV="1">
              <a:off x="8812" y="13673"/>
              <a:ext cx="123" cy="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7" name="Line 1547"/>
            <p:cNvSpPr>
              <a:spLocks noChangeShapeType="1"/>
            </p:cNvSpPr>
            <p:nvPr/>
          </p:nvSpPr>
          <p:spPr bwMode="auto">
            <a:xfrm>
              <a:off x="7178" y="12269"/>
              <a:ext cx="2438" cy="1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  <a:headEnd type="triangle" w="sm" len="sm"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472588" name="Text Box 1548"/>
            <p:cNvSpPr txBox="1">
              <a:spLocks noChangeArrowheads="1"/>
            </p:cNvSpPr>
            <p:nvPr/>
          </p:nvSpPr>
          <p:spPr bwMode="auto">
            <a:xfrm>
              <a:off x="8099" y="12210"/>
              <a:ext cx="661" cy="1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27651" tIns="13826" rIns="27651" bIns="1382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4.3mm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589" name="Line 1549"/>
            <p:cNvSpPr>
              <a:spLocks noChangeShapeType="1"/>
            </p:cNvSpPr>
            <p:nvPr/>
          </p:nvSpPr>
          <p:spPr bwMode="auto">
            <a:xfrm>
              <a:off x="8297" y="13007"/>
              <a:ext cx="162" cy="1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pic>
        <p:nvPicPr>
          <p:cNvPr id="472636" name="Picture 1596"/>
          <p:cNvPicPr>
            <a:picLocks noChangeAspect="1" noChangeArrowheads="1"/>
          </p:cNvPicPr>
          <p:nvPr/>
        </p:nvPicPr>
        <p:blipFill>
          <a:blip r:embed="rId8" cstate="print"/>
          <a:srcRect l="14232" t="5785"/>
          <a:stretch>
            <a:fillRect/>
          </a:stretch>
        </p:blipFill>
        <p:spPr bwMode="auto">
          <a:xfrm>
            <a:off x="8044815" y="25974675"/>
            <a:ext cx="3407418" cy="2809875"/>
          </a:xfrm>
          <a:prstGeom prst="rect">
            <a:avLst/>
          </a:prstGeom>
          <a:noFill/>
        </p:spPr>
      </p:pic>
      <p:pic>
        <p:nvPicPr>
          <p:cNvPr id="711" name="Picture 404"/>
          <p:cNvPicPr>
            <a:picLocks noChangeAspect="1" noChangeArrowheads="1"/>
          </p:cNvPicPr>
          <p:nvPr/>
        </p:nvPicPr>
        <p:blipFill>
          <a:blip r:embed="rId9" cstate="print"/>
          <a:srcRect l="17141" t="19098" b="60051"/>
          <a:stretch>
            <a:fillRect/>
          </a:stretch>
        </p:blipFill>
        <p:spPr bwMode="auto">
          <a:xfrm>
            <a:off x="5880100" y="10477897"/>
            <a:ext cx="4413704" cy="79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2" name="Rectangle 1018"/>
          <p:cNvSpPr>
            <a:spLocks noChangeArrowheads="1"/>
          </p:cNvSpPr>
          <p:nvPr/>
        </p:nvSpPr>
        <p:spPr bwMode="auto">
          <a:xfrm>
            <a:off x="11429911" y="16775542"/>
            <a:ext cx="7653336" cy="620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Arithmetic components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4 - 32b Kogge Stone adders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4 - 32b Baugh 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Wooley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multipliers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Input register 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16 - 32b registers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2 per arithmetic component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Registers for moving data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8 - 32b general purpose registers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Constant registers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15 - 32b registers programmed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at setup</a:t>
            </a: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13" name="Rectangle 712"/>
          <p:cNvSpPr/>
          <p:nvPr/>
        </p:nvSpPr>
        <p:spPr>
          <a:xfrm>
            <a:off x="17205325" y="16848376"/>
            <a:ext cx="685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Clock system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Internal voltage controlled oscillator (VCO)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Countdown register to run pre-determined number of clock cycles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External clock for controllable/slow frequencies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Branch system 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Loops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Conditional and non-conditional jumps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Program counter</a:t>
            </a:r>
          </a:p>
        </p:txBody>
      </p:sp>
      <p:pic>
        <p:nvPicPr>
          <p:cNvPr id="809" name="Picture 404"/>
          <p:cNvPicPr>
            <a:picLocks noChangeAspect="1" noChangeArrowheads="1"/>
          </p:cNvPicPr>
          <p:nvPr/>
        </p:nvPicPr>
        <p:blipFill>
          <a:blip r:embed="rId9" cstate="print"/>
          <a:srcRect l="17018" t="37893" b="35676"/>
          <a:stretch>
            <a:fillRect/>
          </a:stretch>
        </p:blipFill>
        <p:spPr bwMode="auto">
          <a:xfrm>
            <a:off x="5749311" y="11657408"/>
            <a:ext cx="4531793" cy="97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2" name="Picture 404"/>
          <p:cNvPicPr>
            <a:picLocks noChangeAspect="1" noChangeArrowheads="1"/>
          </p:cNvPicPr>
          <p:nvPr/>
        </p:nvPicPr>
        <p:blipFill>
          <a:blip r:embed="rId9" cstate="print"/>
          <a:srcRect l="16637" t="68741"/>
          <a:stretch>
            <a:fillRect/>
          </a:stretch>
        </p:blipFill>
        <p:spPr bwMode="auto">
          <a:xfrm>
            <a:off x="5676900" y="13055600"/>
            <a:ext cx="46386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3" name="Rectangle 1018"/>
          <p:cNvSpPr>
            <a:spLocks noChangeArrowheads="1"/>
          </p:cNvSpPr>
          <p:nvPr/>
        </p:nvSpPr>
        <p:spPr bwMode="auto">
          <a:xfrm>
            <a:off x="6388100" y="10305371"/>
            <a:ext cx="3860800" cy="40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Single-V</a:t>
            </a:r>
            <a:r>
              <a:rPr lang="en-US" sz="18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 (SV</a:t>
            </a:r>
            <a:r>
              <a:rPr lang="en-US" sz="18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814" name="Rectangle 1018"/>
          <p:cNvSpPr>
            <a:spLocks noChangeArrowheads="1"/>
          </p:cNvSpPr>
          <p:nvPr/>
        </p:nvSpPr>
        <p:spPr bwMode="auto">
          <a:xfrm>
            <a:off x="6324600" y="11476945"/>
            <a:ext cx="3937000" cy="37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Multi-V</a:t>
            </a:r>
            <a:r>
              <a:rPr lang="en-US" sz="18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 (MV</a:t>
            </a:r>
            <a:r>
              <a:rPr lang="en-US" sz="18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815" name="Rectangle 1018"/>
          <p:cNvSpPr>
            <a:spLocks noChangeArrowheads="1"/>
          </p:cNvSpPr>
          <p:nvPr/>
        </p:nvSpPr>
        <p:spPr bwMode="auto">
          <a:xfrm rot="10800000" flipV="1">
            <a:off x="6248399" y="12871450"/>
            <a:ext cx="4051299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1800" b="1" dirty="0" smtClean="0">
                <a:solidFill>
                  <a:srgbClr val="000000"/>
                </a:solidFill>
                <a:latin typeface="Arial" pitchFamily="34" charset="0"/>
              </a:rPr>
              <a:t>Our design – Panoptic DVS (PDVS)</a:t>
            </a:r>
          </a:p>
        </p:txBody>
      </p:sp>
      <p:sp>
        <p:nvSpPr>
          <p:cNvPr id="816" name="Rectangle 1018"/>
          <p:cNvSpPr>
            <a:spLocks noChangeArrowheads="1"/>
          </p:cNvSpPr>
          <p:nvPr/>
        </p:nvSpPr>
        <p:spPr bwMode="auto">
          <a:xfrm>
            <a:off x="8003314" y="28774345"/>
            <a:ext cx="7625669" cy="71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8738" indent="-58738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</a:rPr>
              <a:t>	FPGA Board (left) and Mother Test Board (right) designed and used for the PDVS project. FPGA Board provided flexibility and ease of testing.</a:t>
            </a:r>
          </a:p>
        </p:txBody>
      </p:sp>
      <p:sp>
        <p:nvSpPr>
          <p:cNvPr id="990" name="Rectangle 989"/>
          <p:cNvSpPr/>
          <p:nvPr/>
        </p:nvSpPr>
        <p:spPr>
          <a:xfrm>
            <a:off x="19806755" y="20074314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SRAM</a:t>
            </a:r>
          </a:p>
        </p:txBody>
      </p:sp>
      <p:sp>
        <p:nvSpPr>
          <p:cNvPr id="472834" name="Rectangle 1794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72814" name="Group 1774"/>
          <p:cNvGrpSpPr>
            <a:grpSpLocks noChangeAspect="1"/>
          </p:cNvGrpSpPr>
          <p:nvPr/>
        </p:nvGrpSpPr>
        <p:grpSpPr bwMode="auto">
          <a:xfrm>
            <a:off x="20798062" y="30209133"/>
            <a:ext cx="6916804" cy="3657600"/>
            <a:chOff x="1037" y="6736"/>
            <a:chExt cx="4903" cy="3500"/>
          </a:xfrm>
        </p:grpSpPr>
        <p:sp>
          <p:nvSpPr>
            <p:cNvPr id="472833" name="AutoShape 1793"/>
            <p:cNvSpPr>
              <a:spLocks noChangeAspect="1" noChangeArrowheads="1" noTextEdit="1"/>
            </p:cNvSpPr>
            <p:nvPr/>
          </p:nvSpPr>
          <p:spPr bwMode="auto">
            <a:xfrm>
              <a:off x="1037" y="6736"/>
              <a:ext cx="4844" cy="35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32" name="Text Box 1792"/>
            <p:cNvSpPr txBox="1">
              <a:spLocks noChangeArrowheads="1"/>
            </p:cNvSpPr>
            <p:nvPr/>
          </p:nvSpPr>
          <p:spPr bwMode="auto">
            <a:xfrm>
              <a:off x="1096" y="9831"/>
              <a:ext cx="4844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Miriam"/>
                </a:rPr>
                <a:t>Unified </a:t>
              </a:r>
              <a:r>
                <a:rPr kumimoji="0" lang="en-US" sz="180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Miriam"/>
                </a:rPr>
                <a:t>tes</a:t>
              </a: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Miriam"/>
                </a:rPr>
                <a:t>ting diagram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31" name="AutoShape 1791"/>
            <p:cNvSpPr>
              <a:spLocks noChangeArrowheads="1"/>
            </p:cNvSpPr>
            <p:nvPr/>
          </p:nvSpPr>
          <p:spPr bwMode="auto">
            <a:xfrm>
              <a:off x="1146" y="7170"/>
              <a:ext cx="1271" cy="702"/>
            </a:xfrm>
            <a:prstGeom prst="flowChartMultidocument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Test benches</a:t>
              </a:r>
              <a:endPara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(Synthesizable VHDL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)</a:t>
              </a:r>
              <a:endPara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30" name="Rectangle 1790"/>
            <p:cNvSpPr>
              <a:spLocks noChangeArrowheads="1"/>
            </p:cNvSpPr>
            <p:nvPr/>
          </p:nvSpPr>
          <p:spPr bwMode="auto">
            <a:xfrm>
              <a:off x="3091" y="6766"/>
              <a:ext cx="1182" cy="3038"/>
            </a:xfrm>
            <a:prstGeom prst="rect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9" name="AutoShape 1789"/>
            <p:cNvSpPr>
              <a:spLocks noChangeArrowheads="1"/>
            </p:cNvSpPr>
            <p:nvPr/>
          </p:nvSpPr>
          <p:spPr bwMode="auto">
            <a:xfrm>
              <a:off x="3157" y="7274"/>
              <a:ext cx="1055" cy="429"/>
            </a:xfrm>
            <a:prstGeom prst="plaque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VHDL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8" name="AutoShape 1788"/>
            <p:cNvSpPr>
              <a:spLocks noChangeArrowheads="1"/>
            </p:cNvSpPr>
            <p:nvPr/>
          </p:nvSpPr>
          <p:spPr bwMode="auto">
            <a:xfrm>
              <a:off x="3155" y="8203"/>
              <a:ext cx="1055" cy="429"/>
            </a:xfrm>
            <a:prstGeom prst="plaque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Spectre 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7" name="AutoShape 1787"/>
            <p:cNvSpPr>
              <a:spLocks noChangeArrowheads="1"/>
            </p:cNvSpPr>
            <p:nvPr/>
          </p:nvSpPr>
          <p:spPr bwMode="auto">
            <a:xfrm>
              <a:off x="3153" y="9132"/>
              <a:ext cx="1055" cy="429"/>
            </a:xfrm>
            <a:prstGeom prst="plaque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Silicon HW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6" name="Oval 1786"/>
            <p:cNvSpPr>
              <a:spLocks noChangeArrowheads="1"/>
            </p:cNvSpPr>
            <p:nvPr/>
          </p:nvSpPr>
          <p:spPr bwMode="auto">
            <a:xfrm>
              <a:off x="1862" y="8233"/>
              <a:ext cx="1055" cy="432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Stimulus Generation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5" name="Oval 1785"/>
            <p:cNvSpPr>
              <a:spLocks noChangeArrowheads="1"/>
            </p:cNvSpPr>
            <p:nvPr/>
          </p:nvSpPr>
          <p:spPr bwMode="auto">
            <a:xfrm>
              <a:off x="1860" y="9160"/>
              <a:ext cx="1055" cy="370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Xilinx FPGA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24" name="AutoShape 1784"/>
            <p:cNvSpPr>
              <a:spLocks noChangeShapeType="1"/>
            </p:cNvSpPr>
            <p:nvPr/>
          </p:nvSpPr>
          <p:spPr bwMode="auto">
            <a:xfrm>
              <a:off x="2917" y="8418"/>
              <a:ext cx="23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23" name="AutoShape 1783"/>
            <p:cNvSpPr>
              <a:spLocks noChangeShapeType="1"/>
            </p:cNvSpPr>
            <p:nvPr/>
          </p:nvSpPr>
          <p:spPr bwMode="auto">
            <a:xfrm>
              <a:off x="2915" y="9345"/>
              <a:ext cx="238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22" name="AutoShape 1782"/>
            <p:cNvSpPr>
              <a:spLocks noChangeShapeType="1"/>
            </p:cNvSpPr>
            <p:nvPr/>
          </p:nvSpPr>
          <p:spPr bwMode="auto">
            <a:xfrm rot="16200000" flipH="1">
              <a:off x="1367" y="7939"/>
              <a:ext cx="547" cy="414"/>
            </a:xfrm>
            <a:prstGeom prst="bentConnector3">
              <a:avLst>
                <a:gd name="adj1" fmla="val 10164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21" name="AutoShape 1781"/>
            <p:cNvSpPr>
              <a:spLocks noChangeShapeType="1"/>
            </p:cNvSpPr>
            <p:nvPr/>
          </p:nvSpPr>
          <p:spPr bwMode="auto">
            <a:xfrm rot="16200000" flipH="1">
              <a:off x="902" y="8404"/>
              <a:ext cx="1478" cy="414"/>
            </a:xfrm>
            <a:prstGeom prst="bentConnector3">
              <a:avLst>
                <a:gd name="adj1" fmla="val 999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20" name="Rectangle 1780"/>
            <p:cNvSpPr>
              <a:spLocks noChangeArrowheads="1"/>
            </p:cNvSpPr>
            <p:nvPr/>
          </p:nvSpPr>
          <p:spPr bwMode="auto">
            <a:xfrm>
              <a:off x="4716" y="8130"/>
              <a:ext cx="1055" cy="658"/>
            </a:xfrm>
            <a:prstGeom prst="rect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Functional </a:t>
              </a: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Verification</a:t>
              </a: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&amp;</a:t>
              </a: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Measurement</a:t>
              </a:r>
              <a:endParaRPr kumimoji="0" lang="en-US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819" name="AutoShape 1779"/>
            <p:cNvSpPr>
              <a:spLocks noChangeShapeType="1"/>
            </p:cNvSpPr>
            <p:nvPr/>
          </p:nvSpPr>
          <p:spPr bwMode="auto">
            <a:xfrm>
              <a:off x="4212" y="7489"/>
              <a:ext cx="1032" cy="641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18" name="AutoShape 1778"/>
            <p:cNvSpPr>
              <a:spLocks noChangeShapeType="1"/>
            </p:cNvSpPr>
            <p:nvPr/>
          </p:nvSpPr>
          <p:spPr bwMode="auto">
            <a:xfrm flipV="1">
              <a:off x="4208" y="8788"/>
              <a:ext cx="1036" cy="559"/>
            </a:xfrm>
            <a:prstGeom prst="bentConnector3">
              <a:avLst>
                <a:gd name="adj1" fmla="val 9980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17" name="AutoShape 1777"/>
            <p:cNvSpPr>
              <a:spLocks noChangeShapeType="1"/>
            </p:cNvSpPr>
            <p:nvPr/>
          </p:nvSpPr>
          <p:spPr bwMode="auto">
            <a:xfrm>
              <a:off x="4210" y="8418"/>
              <a:ext cx="50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16" name="AutoShape 1776"/>
            <p:cNvSpPr>
              <a:spLocks noChangeShapeType="1"/>
            </p:cNvSpPr>
            <p:nvPr/>
          </p:nvSpPr>
          <p:spPr bwMode="auto">
            <a:xfrm>
              <a:off x="2417" y="7481"/>
              <a:ext cx="73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3900"/>
            </a:p>
          </p:txBody>
        </p:sp>
        <p:sp>
          <p:nvSpPr>
            <p:cNvPr id="472815" name="Text Box 1775"/>
            <p:cNvSpPr txBox="1">
              <a:spLocks noChangeArrowheads="1"/>
            </p:cNvSpPr>
            <p:nvPr/>
          </p:nvSpPr>
          <p:spPr bwMode="auto">
            <a:xfrm>
              <a:off x="3091" y="6738"/>
              <a:ext cx="1162" cy="43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Processor Model</a:t>
              </a:r>
              <a:endPara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86" name="Group 785"/>
          <p:cNvGrpSpPr/>
          <p:nvPr/>
        </p:nvGrpSpPr>
        <p:grpSpPr>
          <a:xfrm>
            <a:off x="5963631" y="7084316"/>
            <a:ext cx="4666269" cy="3078859"/>
            <a:chOff x="-8131174" y="10033000"/>
            <a:chExt cx="8131176" cy="5049838"/>
          </a:xfrm>
        </p:grpSpPr>
        <p:grpSp>
          <p:nvGrpSpPr>
            <p:cNvPr id="764" name="Group 5"/>
            <p:cNvGrpSpPr>
              <a:grpSpLocks/>
            </p:cNvGrpSpPr>
            <p:nvPr/>
          </p:nvGrpSpPr>
          <p:grpSpPr bwMode="auto">
            <a:xfrm>
              <a:off x="-8131174" y="10033000"/>
              <a:ext cx="8131176" cy="5049838"/>
              <a:chOff x="144" y="816"/>
              <a:chExt cx="5122" cy="3181"/>
            </a:xfrm>
          </p:grpSpPr>
          <p:sp>
            <p:nvSpPr>
              <p:cNvPr id="765" name="Line 6"/>
              <p:cNvSpPr>
                <a:spLocks noChangeShapeType="1"/>
              </p:cNvSpPr>
              <p:nvPr/>
            </p:nvSpPr>
            <p:spPr bwMode="auto">
              <a:xfrm>
                <a:off x="562" y="3616"/>
                <a:ext cx="4704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165" tIns="45583" rIns="91165" bIns="45583"/>
              <a:lstStyle/>
              <a:p>
                <a:endParaRPr lang="en-US" sz="6600"/>
              </a:p>
            </p:txBody>
          </p:sp>
          <p:sp>
            <p:nvSpPr>
              <p:cNvPr id="766" name="Line 7"/>
              <p:cNvSpPr>
                <a:spLocks noChangeShapeType="1"/>
              </p:cNvSpPr>
              <p:nvPr/>
            </p:nvSpPr>
            <p:spPr bwMode="auto">
              <a:xfrm flipV="1">
                <a:off x="576" y="816"/>
                <a:ext cx="0" cy="279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165" tIns="45583" rIns="91165" bIns="45583"/>
              <a:lstStyle/>
              <a:p>
                <a:endParaRPr lang="en-US" sz="6600"/>
              </a:p>
            </p:txBody>
          </p:sp>
          <p:sp>
            <p:nvSpPr>
              <p:cNvPr id="767" name="Text Box 8"/>
              <p:cNvSpPr txBox="1">
                <a:spLocks noChangeArrowheads="1"/>
              </p:cNvSpPr>
              <p:nvPr/>
            </p:nvSpPr>
            <p:spPr bwMode="auto">
              <a:xfrm rot="16200000">
                <a:off x="-7" y="1877"/>
                <a:ext cx="645" cy="344"/>
              </a:xfrm>
              <a:prstGeom prst="rect">
                <a:avLst/>
              </a:prstGeom>
              <a:noFill/>
              <a:ln w="57150" algn="ctr">
                <a:noFill/>
                <a:miter lim="800000"/>
                <a:headEnd/>
                <a:tailEnd/>
              </a:ln>
            </p:spPr>
            <p:txBody>
              <a:bodyPr wrap="none" lIns="91165" tIns="45583" rIns="91165" bIns="45583">
                <a:spAutoFit/>
              </a:bodyPr>
              <a:lstStyle/>
              <a:p>
                <a:pPr marL="260350" indent="-260350" defTabSz="903288"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000099"/>
                  </a:buClr>
                  <a:buSzPct val="75000"/>
                  <a:buFont typeface="Wingdings" pitchFamily="2" charset="2"/>
                  <a:buNone/>
                </a:pPr>
                <a:r>
                  <a:rPr lang="en-US" sz="1600" b="1" dirty="0">
                    <a:solidFill>
                      <a:srgbClr val="000099"/>
                    </a:solidFill>
                    <a:latin typeface="Arial" charset="0"/>
                  </a:rPr>
                  <a:t>Power</a:t>
                </a:r>
              </a:p>
            </p:txBody>
          </p:sp>
          <p:sp>
            <p:nvSpPr>
              <p:cNvPr id="768" name="Text Box 9"/>
              <p:cNvSpPr txBox="1">
                <a:spLocks noChangeArrowheads="1"/>
              </p:cNvSpPr>
              <p:nvPr/>
            </p:nvSpPr>
            <p:spPr bwMode="auto">
              <a:xfrm>
                <a:off x="2289" y="3744"/>
                <a:ext cx="1578" cy="253"/>
              </a:xfrm>
              <a:prstGeom prst="rect">
                <a:avLst/>
              </a:prstGeom>
              <a:noFill/>
              <a:ln w="57150" algn="ctr">
                <a:noFill/>
                <a:miter lim="800000"/>
                <a:headEnd/>
                <a:tailEnd/>
              </a:ln>
            </p:spPr>
            <p:txBody>
              <a:bodyPr wrap="none" lIns="91165" tIns="45583" rIns="91165" bIns="45583">
                <a:spAutoFit/>
              </a:bodyPr>
              <a:lstStyle/>
              <a:p>
                <a:pPr marL="260350" indent="-260350" defTabSz="903288"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000099"/>
                  </a:buClr>
                  <a:buSzPct val="75000"/>
                  <a:buFont typeface="Wingdings" pitchFamily="2" charset="2"/>
                  <a:buNone/>
                </a:pPr>
                <a:r>
                  <a:rPr lang="en-US" sz="1600" b="1" dirty="0">
                    <a:solidFill>
                      <a:srgbClr val="000099"/>
                    </a:solidFill>
                    <a:latin typeface="Arial" charset="0"/>
                  </a:rPr>
                  <a:t>Performance</a:t>
                </a:r>
              </a:p>
            </p:txBody>
          </p:sp>
        </p:grpSp>
        <p:grpSp>
          <p:nvGrpSpPr>
            <p:cNvPr id="769" name="Group 10"/>
            <p:cNvGrpSpPr>
              <a:grpSpLocks/>
            </p:cNvGrpSpPr>
            <p:nvPr/>
          </p:nvGrpSpPr>
          <p:grpSpPr bwMode="auto">
            <a:xfrm rot="5400000" flipH="1">
              <a:off x="-3658221" y="9572355"/>
              <a:ext cx="1368717" cy="2401192"/>
              <a:chOff x="267" y="3602"/>
              <a:chExt cx="1891" cy="3561"/>
            </a:xfrm>
          </p:grpSpPr>
          <p:pic>
            <p:nvPicPr>
              <p:cNvPr id="770" name="Picture 11" descr="phone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1832047">
                <a:off x="267" y="6079"/>
                <a:ext cx="1641" cy="1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71" name="Freeform 12"/>
              <p:cNvSpPr>
                <a:spLocks/>
              </p:cNvSpPr>
              <p:nvPr/>
            </p:nvSpPr>
            <p:spPr bwMode="auto">
              <a:xfrm>
                <a:off x="1719" y="3602"/>
                <a:ext cx="439" cy="384"/>
              </a:xfrm>
              <a:custGeom>
                <a:avLst/>
                <a:gdLst>
                  <a:gd name="T0" fmla="*/ 82 w 439"/>
                  <a:gd name="T1" fmla="*/ 128 h 384"/>
                  <a:gd name="T2" fmla="*/ 238 w 439"/>
                  <a:gd name="T3" fmla="*/ 101 h 384"/>
                  <a:gd name="T4" fmla="*/ 238 w 439"/>
                  <a:gd name="T5" fmla="*/ 210 h 384"/>
                  <a:gd name="T6" fmla="*/ 137 w 439"/>
                  <a:gd name="T7" fmla="*/ 265 h 384"/>
                  <a:gd name="T8" fmla="*/ 247 w 439"/>
                  <a:gd name="T9" fmla="*/ 384 h 384"/>
                  <a:gd name="T10" fmla="*/ 439 w 439"/>
                  <a:gd name="T11" fmla="*/ 210 h 384"/>
                  <a:gd name="T12" fmla="*/ 366 w 439"/>
                  <a:gd name="T13" fmla="*/ 0 h 384"/>
                  <a:gd name="T14" fmla="*/ 0 w 439"/>
                  <a:gd name="T15" fmla="*/ 55 h 3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9"/>
                  <a:gd name="T25" fmla="*/ 0 h 384"/>
                  <a:gd name="T26" fmla="*/ 439 w 439"/>
                  <a:gd name="T27" fmla="*/ 384 h 3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9" h="384">
                    <a:moveTo>
                      <a:pt x="82" y="128"/>
                    </a:moveTo>
                    <a:lnTo>
                      <a:pt x="238" y="101"/>
                    </a:lnTo>
                    <a:lnTo>
                      <a:pt x="238" y="210"/>
                    </a:lnTo>
                    <a:lnTo>
                      <a:pt x="137" y="265"/>
                    </a:lnTo>
                    <a:lnTo>
                      <a:pt x="247" y="384"/>
                    </a:lnTo>
                    <a:lnTo>
                      <a:pt x="439" y="210"/>
                    </a:lnTo>
                    <a:lnTo>
                      <a:pt x="366" y="0"/>
                    </a:lnTo>
                    <a:lnTo>
                      <a:pt x="0" y="55"/>
                    </a:ln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 sz="6600"/>
              </a:p>
            </p:txBody>
          </p:sp>
        </p:grpSp>
        <p:sp>
          <p:nvSpPr>
            <p:cNvPr id="774" name="Text Box 15"/>
            <p:cNvSpPr txBox="1">
              <a:spLocks noChangeArrowheads="1"/>
            </p:cNvSpPr>
            <p:nvPr/>
          </p:nvSpPr>
          <p:spPr bwMode="auto">
            <a:xfrm>
              <a:off x="-5774009" y="13664486"/>
              <a:ext cx="4877731" cy="8970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82058" tIns="41029" rIns="82058" bIns="41029">
              <a:spAutoFit/>
            </a:bodyPr>
            <a:lstStyle/>
            <a:p>
              <a:pPr defTabSz="820738" eaLnBrk="0" hangingPunct="0"/>
              <a:r>
                <a:rPr lang="en-US" sz="1400" b="1" dirty="0">
                  <a:solidFill>
                    <a:srgbClr val="000099"/>
                  </a:solidFill>
                  <a:latin typeface="Arial" charset="0"/>
                  <a:cs typeface="Arial" charset="0"/>
                </a:rPr>
                <a:t>Higher performance for</a:t>
              </a:r>
            </a:p>
            <a:p>
              <a:pPr defTabSz="820738" eaLnBrk="0" hangingPunct="0"/>
              <a:r>
                <a:rPr lang="en-US" sz="1400" b="1" dirty="0" smtClean="0">
                  <a:solidFill>
                    <a:srgbClr val="000099"/>
                  </a:solidFill>
                  <a:latin typeface="Arial" charset="0"/>
                  <a:cs typeface="Arial" charset="0"/>
                </a:rPr>
                <a:t>slightly more power</a:t>
              </a:r>
              <a:endParaRPr lang="en-US" sz="1400" dirty="0">
                <a:solidFill>
                  <a:srgbClr val="0000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79" name="Oval 20"/>
            <p:cNvSpPr>
              <a:spLocks noChangeArrowheads="1"/>
            </p:cNvSpPr>
            <p:nvPr/>
          </p:nvSpPr>
          <p:spPr bwMode="auto">
            <a:xfrm rot="18036886">
              <a:off x="-3925143" y="12565882"/>
              <a:ext cx="1349546" cy="995363"/>
            </a:xfrm>
            <a:prstGeom prst="ellipse">
              <a:avLst/>
            </a:prstGeom>
            <a:solidFill>
              <a:srgbClr val="009900"/>
            </a:solidFill>
            <a:ln w="571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165" tIns="45583" rIns="91165" bIns="45583" anchor="ctr"/>
            <a:lstStyle/>
            <a:p>
              <a:endParaRPr lang="en-US" sz="6600"/>
            </a:p>
          </p:txBody>
        </p:sp>
        <p:sp>
          <p:nvSpPr>
            <p:cNvPr id="780" name="AutoShape 21"/>
            <p:cNvSpPr>
              <a:spLocks noChangeArrowheads="1"/>
            </p:cNvSpPr>
            <p:nvPr/>
          </p:nvSpPr>
          <p:spPr bwMode="auto">
            <a:xfrm>
              <a:off x="-3509962" y="11733213"/>
              <a:ext cx="719137" cy="69056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sz="6600"/>
            </a:p>
          </p:txBody>
        </p:sp>
        <p:sp>
          <p:nvSpPr>
            <p:cNvPr id="781" name="AutoShape 22"/>
            <p:cNvSpPr>
              <a:spLocks noChangeArrowheads="1"/>
            </p:cNvSpPr>
            <p:nvPr/>
          </p:nvSpPr>
          <p:spPr bwMode="auto">
            <a:xfrm>
              <a:off x="-5081587" y="13144500"/>
              <a:ext cx="1204912" cy="681038"/>
            </a:xfrm>
            <a:prstGeom prst="rightArrow">
              <a:avLst>
                <a:gd name="adj1" fmla="val 50000"/>
                <a:gd name="adj2" fmla="val 44231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600"/>
            </a:p>
          </p:txBody>
        </p:sp>
        <p:sp>
          <p:nvSpPr>
            <p:cNvPr id="782" name="Text Box 23"/>
            <p:cNvSpPr txBox="1">
              <a:spLocks noChangeArrowheads="1"/>
            </p:cNvSpPr>
            <p:nvPr/>
          </p:nvSpPr>
          <p:spPr bwMode="auto">
            <a:xfrm>
              <a:off x="-2648944" y="12095521"/>
              <a:ext cx="2465389" cy="2710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058" tIns="41029" rIns="82058" bIns="41029">
              <a:spAutoFit/>
            </a:bodyPr>
            <a:lstStyle/>
            <a:p>
              <a:pPr defTabSz="820738" eaLnBrk="0" hangingPunct="0"/>
              <a:r>
                <a:rPr lang="en-US" sz="1400" b="1" dirty="0">
                  <a:solidFill>
                    <a:srgbClr val="000099"/>
                  </a:solidFill>
                  <a:latin typeface="Arial" charset="0"/>
                </a:rPr>
                <a:t>Lower </a:t>
              </a:r>
              <a:r>
                <a:rPr lang="en-US" sz="1400" b="1" dirty="0" smtClean="0">
                  <a:solidFill>
                    <a:srgbClr val="000099"/>
                  </a:solidFill>
                  <a:latin typeface="Arial" charset="0"/>
                </a:rPr>
                <a:t>power </a:t>
              </a:r>
              <a:r>
                <a:rPr lang="en-US" sz="1400" b="1" dirty="0">
                  <a:solidFill>
                    <a:srgbClr val="000099"/>
                  </a:solidFill>
                  <a:latin typeface="Arial" charset="0"/>
                </a:rPr>
                <a:t>for same </a:t>
              </a:r>
              <a:r>
                <a:rPr lang="en-US" sz="1400" b="1" dirty="0" smtClean="0">
                  <a:solidFill>
                    <a:srgbClr val="000099"/>
                  </a:solidFill>
                  <a:latin typeface="Arial" charset="0"/>
                </a:rPr>
                <a:t>performance</a:t>
              </a:r>
              <a:endParaRPr lang="en-US" sz="1400" b="1" dirty="0">
                <a:solidFill>
                  <a:srgbClr val="000099"/>
                </a:solidFill>
                <a:latin typeface="Arial" charset="0"/>
              </a:endParaRPr>
            </a:p>
            <a:p>
              <a:pPr defTabSz="820738" eaLnBrk="0" hangingPunct="0"/>
              <a:endParaRPr lang="en-US" sz="6000" dirty="0">
                <a:solidFill>
                  <a:srgbClr val="000099"/>
                </a:solidFill>
                <a:latin typeface="Arial" charset="0"/>
              </a:endParaRPr>
            </a:p>
          </p:txBody>
        </p:sp>
      </p:grpSp>
      <p:sp>
        <p:nvSpPr>
          <p:cNvPr id="806" name="TextBox 805"/>
          <p:cNvSpPr txBox="1"/>
          <p:nvPr/>
        </p:nvSpPr>
        <p:spPr>
          <a:xfrm>
            <a:off x="771524" y="21333495"/>
            <a:ext cx="5057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Four copies of the same data path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SV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, MV</a:t>
            </a:r>
            <a:r>
              <a:rPr lang="en-US" sz="22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, PDVS,  Sub-V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marL="342900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Shared Instruction Memory and Data Memory</a:t>
            </a:r>
          </a:p>
          <a:p>
            <a:pPr marL="342900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Shared control signals</a:t>
            </a:r>
          </a:p>
          <a:p>
            <a:pPr marL="342900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Separate voltage rails for measurements</a:t>
            </a:r>
          </a:p>
          <a:p>
            <a:pPr marL="342900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VCO clock for fast frequency</a:t>
            </a:r>
            <a:endParaRPr lang="en-US" sz="2400" dirty="0"/>
          </a:p>
        </p:txBody>
      </p:sp>
      <p:sp>
        <p:nvSpPr>
          <p:cNvPr id="808" name="TextBox 807"/>
          <p:cNvSpPr txBox="1"/>
          <p:nvPr/>
        </p:nvSpPr>
        <p:spPr>
          <a:xfrm>
            <a:off x="661737" y="26022300"/>
            <a:ext cx="6715125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</a:rPr>
              <a:t>Reusable FPGA board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Provides</a:t>
            </a: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flexible interface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Separate voltage supplies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Increases measurement accuracy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Hard-wired test program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Tests the functionality of the data path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Scan chain the registers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 read and write the registers at any cycle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Configurable delay memories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Adapts the memory to the chip frequency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Memory bypass registers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 alternative to memory to ensure functionality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Configurable clock system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Enables slow external clock or fast internal VCO clock 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Runs specified number of clock cycles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Real-time probe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Observe in real-time one of the registers</a:t>
            </a:r>
          </a:p>
        </p:txBody>
      </p:sp>
      <p:sp>
        <p:nvSpPr>
          <p:cNvPr id="757" name="Rectangle 756"/>
          <p:cNvSpPr/>
          <p:nvPr/>
        </p:nvSpPr>
        <p:spPr>
          <a:xfrm>
            <a:off x="4873214" y="16416711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This Chip</a:t>
            </a:r>
          </a:p>
        </p:txBody>
      </p:sp>
      <p:sp>
        <p:nvSpPr>
          <p:cNvPr id="758" name="Rectangle 757"/>
          <p:cNvSpPr/>
          <p:nvPr/>
        </p:nvSpPr>
        <p:spPr>
          <a:xfrm>
            <a:off x="11803400" y="16358655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Data Path Features</a:t>
            </a:r>
          </a:p>
        </p:txBody>
      </p:sp>
      <p:sp>
        <p:nvSpPr>
          <p:cNvPr id="760" name="Rectangle 759"/>
          <p:cNvSpPr/>
          <p:nvPr/>
        </p:nvSpPr>
        <p:spPr>
          <a:xfrm>
            <a:off x="18986089" y="16416711"/>
            <a:ext cx="2541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Control Block</a:t>
            </a:r>
          </a:p>
        </p:txBody>
      </p:sp>
      <p:graphicFrame>
        <p:nvGraphicFramePr>
          <p:cNvPr id="787" name="Table 7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0053882"/>
              </p:ext>
            </p:extLst>
          </p:nvPr>
        </p:nvGraphicFramePr>
        <p:xfrm>
          <a:off x="24267901" y="16376103"/>
          <a:ext cx="728961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190"/>
                <a:gridCol w="52324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Size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40kb</a:t>
                      </a:r>
                      <a:r>
                        <a:rPr lang="en-US" b="0" baseline="0" dirty="0" smtClean="0">
                          <a:latin typeface="Arial" pitchFamily="34" charset="0"/>
                          <a:cs typeface="Arial" pitchFamily="34" charset="0"/>
                        </a:rPr>
                        <a:t> Instruction Memory; 32kb Data Memory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Bit-cell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6T SRAM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Bank Size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256x32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Arial" pitchFamily="34" charset="0"/>
                          <a:cs typeface="Arial" pitchFamily="34" charset="0"/>
                        </a:rPr>
                        <a:t>Fmax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1GHz</a:t>
                      </a:r>
                      <a:r>
                        <a:rPr lang="en-US" b="0" baseline="0" dirty="0" smtClean="0">
                          <a:latin typeface="Arial" pitchFamily="34" charset="0"/>
                          <a:cs typeface="Arial" pitchFamily="34" charset="0"/>
                        </a:rPr>
                        <a:t> @ 1.2V</a:t>
                      </a:r>
                      <a:endParaRPr lang="en-US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61" name="Content Placeholder 2"/>
          <p:cNvSpPr txBox="1">
            <a:spLocks/>
          </p:cNvSpPr>
          <p:nvPr/>
        </p:nvSpPr>
        <p:spPr>
          <a:xfrm>
            <a:off x="24244299" y="18070285"/>
            <a:ext cx="7759701" cy="593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228600" marR="0" lvl="0" indent="-228600" algn="l" defTabSz="4389438" eaLnBrk="1" latinLnBrk="0" hangingPunct="1">
              <a:lnSpc>
                <a:spcPct val="80000"/>
              </a:lnSpc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None/>
              <a:tabLst/>
              <a:defRPr/>
            </a:pPr>
            <a:r>
              <a:rPr lang="en-US" sz="8800" b="1" i="1" dirty="0" smtClean="0">
                <a:latin typeface="Arial" pitchFamily="34" charset="0"/>
                <a:cs typeface="Arial" pitchFamily="34" charset="0"/>
              </a:rPr>
              <a:t>High speed operation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1GHz read with high density bit-cell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Pipelined Sensing enables high speed read operation</a:t>
            </a: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endParaRPr lang="en-US" sz="8800" dirty="0" smtClean="0">
              <a:latin typeface="Arial" pitchFamily="34" charset="0"/>
              <a:cs typeface="Arial" pitchFamily="34" charset="0"/>
            </a:endParaRP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defRPr/>
            </a:pPr>
            <a:r>
              <a:rPr lang="en-US" sz="8800" b="1" i="1" dirty="0" smtClean="0">
                <a:latin typeface="Arial" pitchFamily="34" charset="0"/>
                <a:cs typeface="Arial" pitchFamily="34" charset="0"/>
              </a:rPr>
              <a:t>Pipelined sensing</a:t>
            </a:r>
            <a:endParaRPr kumimoji="0" lang="en-US" sz="88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4389438" eaLnBrk="1" latinLnBrk="0" hangingPunct="1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tabLst/>
              <a:defRPr/>
            </a:pPr>
            <a:r>
              <a:rPr lang="en-US" sz="8800" b="1" dirty="0" smtClean="0">
                <a:latin typeface="Arial" pitchFamily="34" charset="0"/>
                <a:cs typeface="Arial" pitchFamily="34" charset="0"/>
              </a:rPr>
              <a:t>SRAM read access 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Cycle 1: Decode </a:t>
            </a:r>
            <a:r>
              <a:rPr lang="en-US" sz="8800" dirty="0">
                <a:latin typeface="Arial" pitchFamily="34" charset="0"/>
                <a:cs typeface="Arial" pitchFamily="34" charset="0"/>
              </a:rPr>
              <a:t>and bit-line droop </a:t>
            </a:r>
            <a:r>
              <a:rPr lang="en-US" sz="8800" dirty="0" smtClean="0">
                <a:latin typeface="Arial" pitchFamily="34" charset="0"/>
                <a:cs typeface="Arial" pitchFamily="34" charset="0"/>
              </a:rPr>
              <a:t>development</a:t>
            </a:r>
            <a:endParaRPr lang="en-US" sz="8800" dirty="0">
              <a:latin typeface="Arial" pitchFamily="34" charset="0"/>
              <a:cs typeface="Arial" pitchFamily="34" charset="0"/>
            </a:endParaRPr>
          </a:p>
          <a:p>
            <a:pPr marL="685800" lvl="2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Cycle 2: Sense </a:t>
            </a:r>
            <a:r>
              <a:rPr lang="en-US" sz="88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8800" dirty="0" smtClean="0">
                <a:latin typeface="Arial" pitchFamily="34" charset="0"/>
                <a:cs typeface="Arial" pitchFamily="34" charset="0"/>
              </a:rPr>
              <a:t>mplifier enable and resolution</a:t>
            </a: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endParaRPr lang="en-US" sz="8800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defRPr/>
            </a:pPr>
            <a:r>
              <a:rPr lang="en-US" sz="8800" b="1" dirty="0" smtClean="0">
                <a:latin typeface="Arial" pitchFamily="34" charset="0"/>
                <a:cs typeface="Arial" pitchFamily="34" charset="0"/>
              </a:rPr>
              <a:t>SRAM is accessed every cycle; Latency is not an issue</a:t>
            </a: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endParaRPr lang="en-US" sz="8800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defRPr/>
            </a:pPr>
            <a:r>
              <a:rPr lang="en-US" sz="8800" b="1" dirty="0" smtClean="0">
                <a:latin typeface="Arial" pitchFamily="34" charset="0"/>
                <a:cs typeface="Arial" pitchFamily="34" charset="0"/>
              </a:rPr>
              <a:t>Circuit </a:t>
            </a:r>
            <a:r>
              <a:rPr lang="en-US" sz="8800" b="1" dirty="0">
                <a:latin typeface="Arial" pitchFamily="34" charset="0"/>
                <a:cs typeface="Arial" pitchFamily="34" charset="0"/>
              </a:rPr>
              <a:t>l</a:t>
            </a:r>
            <a:r>
              <a:rPr lang="en-US" sz="8800" b="1" dirty="0" smtClean="0">
                <a:latin typeface="Arial" pitchFamily="34" charset="0"/>
                <a:cs typeface="Arial" pitchFamily="34" charset="0"/>
              </a:rPr>
              <a:t>evel implementation</a:t>
            </a:r>
            <a:endParaRPr lang="en-US" sz="8800" b="1" dirty="0">
              <a:latin typeface="Arial" pitchFamily="34" charset="0"/>
              <a:cs typeface="Arial" pitchFamily="34" charset="0"/>
            </a:endParaRPr>
          </a:p>
          <a:p>
            <a:pPr marL="685800" lvl="2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Uses a voltage latching sense amplifier (SA)</a:t>
            </a:r>
          </a:p>
          <a:p>
            <a:pPr marL="685800" lvl="2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The SA inputs are connected to the </a:t>
            </a:r>
            <a:r>
              <a:rPr lang="en-US" sz="8800" dirty="0" err="1" smtClean="0">
                <a:latin typeface="Arial" pitchFamily="34" charset="0"/>
                <a:cs typeface="Arial" pitchFamily="34" charset="0"/>
              </a:rPr>
              <a:t>bitlines</a:t>
            </a:r>
            <a:r>
              <a:rPr lang="en-US" sz="8800" dirty="0" smtClean="0">
                <a:latin typeface="Arial" pitchFamily="34" charset="0"/>
                <a:cs typeface="Arial" pitchFamily="34" charset="0"/>
              </a:rPr>
              <a:t> only when </a:t>
            </a:r>
            <a:r>
              <a:rPr lang="en-US" sz="8800" dirty="0" err="1" smtClean="0">
                <a:latin typeface="Arial" pitchFamily="34" charset="0"/>
                <a:cs typeface="Arial" pitchFamily="34" charset="0"/>
              </a:rPr>
              <a:t>wordline</a:t>
            </a:r>
            <a:r>
              <a:rPr lang="en-US" sz="8800" dirty="0" smtClean="0">
                <a:latin typeface="Arial" pitchFamily="34" charset="0"/>
                <a:cs typeface="Arial" pitchFamily="34" charset="0"/>
              </a:rPr>
              <a:t> enable is asserted</a:t>
            </a:r>
          </a:p>
          <a:p>
            <a:pPr marL="685800" lvl="2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  <a:defRPr/>
            </a:pPr>
            <a:r>
              <a:rPr lang="en-US" sz="8800" dirty="0" smtClean="0">
                <a:latin typeface="Arial" pitchFamily="34" charset="0"/>
                <a:cs typeface="Arial" pitchFamily="34" charset="0"/>
              </a:rPr>
              <a:t>Rising edge of the SA enable for a given operation is controlled by the next clock period’s rising edge, thereby pipelining the sensing </a:t>
            </a:r>
          </a:p>
          <a:p>
            <a:pPr marL="742950" lvl="1" indent="-285750">
              <a:spcBef>
                <a:spcPct val="20000"/>
              </a:spcBef>
            </a:pPr>
            <a:endParaRPr lang="en-US" sz="1900" dirty="0" smtClean="0"/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1900" dirty="0"/>
          </a:p>
          <a:p>
            <a:pPr marL="285750" indent="-285750">
              <a:spcBef>
                <a:spcPct val="20000"/>
              </a:spcBef>
            </a:pPr>
            <a:endParaRPr lang="en-US" sz="19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90" name="Rectangle 789"/>
          <p:cNvSpPr/>
          <p:nvPr/>
        </p:nvSpPr>
        <p:spPr>
          <a:xfrm>
            <a:off x="1865115" y="35693975"/>
            <a:ext cx="29193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Adder/Multiplier</a:t>
            </a:r>
          </a:p>
        </p:txBody>
      </p:sp>
      <p:sp>
        <p:nvSpPr>
          <p:cNvPr id="792" name="TextBox 791"/>
          <p:cNvSpPr txBox="1"/>
          <p:nvPr/>
        </p:nvSpPr>
        <p:spPr>
          <a:xfrm>
            <a:off x="816728" y="40823240"/>
            <a:ext cx="5355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Measured normalized energy-V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plot of a 32b Kogge Stone adder and a 32b Baugh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Wooley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multiplier. This plot was used for scheduling operations in the benchmarks.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4" name="Rectangle 793"/>
          <p:cNvSpPr/>
          <p:nvPr/>
        </p:nvSpPr>
        <p:spPr>
          <a:xfrm>
            <a:off x="28128590" y="35605075"/>
            <a:ext cx="2720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Sub-Threshold</a:t>
            </a:r>
          </a:p>
        </p:txBody>
      </p:sp>
      <p:pic>
        <p:nvPicPr>
          <p:cNvPr id="472518" name="Picture 1610" descr="workloadtime_v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33787" y="38395913"/>
            <a:ext cx="10058400" cy="1968247"/>
          </a:xfrm>
          <a:prstGeom prst="rect">
            <a:avLst/>
          </a:prstGeom>
          <a:noFill/>
        </p:spPr>
      </p:pic>
      <p:sp>
        <p:nvSpPr>
          <p:cNvPr id="472519" name="Text Box 1611"/>
          <p:cNvSpPr txBox="1">
            <a:spLocks noChangeArrowheads="1"/>
          </p:cNvSpPr>
          <p:nvPr/>
        </p:nvSpPr>
        <p:spPr bwMode="auto">
          <a:xfrm>
            <a:off x="10863806" y="37699950"/>
            <a:ext cx="12954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Time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2520" name="Picture 1612" descr="workloadtime"/>
          <p:cNvPicPr>
            <a:picLocks noChangeAspect="1" noChangeArrowheads="1"/>
          </p:cNvPicPr>
          <p:nvPr/>
        </p:nvPicPr>
        <p:blipFill>
          <a:blip r:embed="rId12" cstate="print"/>
          <a:srcRect b="6093"/>
          <a:stretch>
            <a:fillRect/>
          </a:stretch>
        </p:blipFill>
        <p:spPr bwMode="auto">
          <a:xfrm>
            <a:off x="6433787" y="36761279"/>
            <a:ext cx="10058400" cy="1844271"/>
          </a:xfrm>
          <a:prstGeom prst="rect">
            <a:avLst/>
          </a:prstGeom>
          <a:noFill/>
        </p:spPr>
      </p:pic>
      <p:pic>
        <p:nvPicPr>
          <p:cNvPr id="869" name="Picture 1623" descr="50SFM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293516" y="39731790"/>
            <a:ext cx="4329318" cy="3438144"/>
          </a:xfrm>
          <a:prstGeom prst="rect">
            <a:avLst/>
          </a:prstGeom>
          <a:noFill/>
        </p:spPr>
      </p:pic>
      <p:pic>
        <p:nvPicPr>
          <p:cNvPr id="870" name="Picture 1620" descr="100SFM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342960" y="36035297"/>
            <a:ext cx="4230430" cy="3438144"/>
          </a:xfrm>
          <a:prstGeom prst="rect">
            <a:avLst/>
          </a:prstGeom>
          <a:noFill/>
        </p:spPr>
      </p:pic>
      <p:pic>
        <p:nvPicPr>
          <p:cNvPr id="871" name="Picture 1615" descr="67SFM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178383" y="36035297"/>
            <a:ext cx="4323663" cy="3438144"/>
          </a:xfrm>
          <a:prstGeom prst="rect">
            <a:avLst/>
          </a:prstGeom>
          <a:noFill/>
        </p:spPr>
      </p:pic>
      <p:sp>
        <p:nvSpPr>
          <p:cNvPr id="872" name="Rectangle 871"/>
          <p:cNvSpPr/>
          <p:nvPr/>
        </p:nvSpPr>
        <p:spPr>
          <a:xfrm>
            <a:off x="10838141" y="35693975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Dithering</a:t>
            </a:r>
          </a:p>
        </p:txBody>
      </p:sp>
      <p:sp>
        <p:nvSpPr>
          <p:cNvPr id="873" name="Rectangle 872"/>
          <p:cNvSpPr/>
          <p:nvPr/>
        </p:nvSpPr>
        <p:spPr>
          <a:xfrm>
            <a:off x="19885157" y="35605075"/>
            <a:ext cx="3663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Benchmark Benefits</a:t>
            </a:r>
          </a:p>
        </p:txBody>
      </p:sp>
      <p:pic>
        <p:nvPicPr>
          <p:cNvPr id="472540" name="Picture 1631" descr="SwitchBox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7276589" y="37927766"/>
            <a:ext cx="4424619" cy="3438144"/>
          </a:xfrm>
          <a:prstGeom prst="rect">
            <a:avLst/>
          </a:prstGeom>
          <a:noFill/>
        </p:spPr>
      </p:pic>
      <p:sp>
        <p:nvSpPr>
          <p:cNvPr id="876" name="TextBox 875"/>
          <p:cNvSpPr txBox="1"/>
          <p:nvPr/>
        </p:nvSpPr>
        <p:spPr>
          <a:xfrm>
            <a:off x="7222640" y="41007906"/>
            <a:ext cx="87477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Change in average power &amp; instantaneous power as the workload changes over time. Power waveform shows dithering between two rates to achieve an intermediate rate, resulting in near optimal average energy.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7" name="TextBox 876"/>
          <p:cNvSpPr txBox="1"/>
          <p:nvPr/>
        </p:nvSpPr>
        <p:spPr>
          <a:xfrm>
            <a:off x="26622254" y="41689503"/>
            <a:ext cx="5733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Simulated delay and energy of a 32b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Kogge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Stone adder at 0.3 V. Adder and header bulk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Adder,Header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are tied to V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DDH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(H) or to the virtual V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rail (V).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8" name="TextBox 877"/>
          <p:cNvSpPr txBox="1"/>
          <p:nvPr/>
        </p:nvSpPr>
        <p:spPr>
          <a:xfrm>
            <a:off x="21870728" y="39940590"/>
            <a:ext cx="47357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Measured energy benefit (including overhead) of PDVS &amp; MV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vs. SV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DD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 single function single rate (SFSR) &amp; single function multi rate (SFMR) at 67% and 50% rates with constant area for multiple benchmarks.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0" name="Rectangle 109"/>
          <p:cNvSpPr>
            <a:spLocks noChangeArrowheads="1"/>
          </p:cNvSpPr>
          <p:nvPr/>
        </p:nvSpPr>
        <p:spPr bwMode="auto">
          <a:xfrm>
            <a:off x="22678794" y="6877739"/>
            <a:ext cx="4887913" cy="622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Dithering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Block operates at two or more discrete power-performance modes to approximate the optimal energy at a given workload</a:t>
            </a: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Adaptability to workload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As workload changes, voltage on data-path components can be dithered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Utilize slack as processor is used across varying workloads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Near optimum performance</a:t>
            </a:r>
          </a:p>
          <a:p>
            <a:pPr marL="685800" lvl="1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Efficient switching and dithering achieves near-optimum energy results over multiple data flow graphs </a:t>
            </a:r>
          </a:p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62839" y="29499338"/>
            <a:ext cx="4367212" cy="38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8" name="Rectangle 1018"/>
          <p:cNvSpPr>
            <a:spLocks noChangeArrowheads="1"/>
          </p:cNvSpPr>
          <p:nvPr/>
        </p:nvSpPr>
        <p:spPr bwMode="auto">
          <a:xfrm>
            <a:off x="10040026" y="29858830"/>
            <a:ext cx="1731057" cy="192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</a:rPr>
              <a:t>	Scan chain was used to read and write to all the registers on chip</a:t>
            </a: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24" name="TextBox 823"/>
          <p:cNvSpPr txBox="1"/>
          <p:nvPr/>
        </p:nvSpPr>
        <p:spPr>
          <a:xfrm>
            <a:off x="16896511" y="26050875"/>
            <a:ext cx="404578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Programs used for testing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Cadence,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Modelsim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Xilinx and custom Perl &amp; Matlab programs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Models of the chip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VHDL 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Spectre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Test benches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same test benches are run through each model and on hardware for functional verification</a:t>
            </a:r>
          </a:p>
          <a:p>
            <a:pPr algn="l">
              <a:buClr>
                <a:srgbClr val="C00000"/>
              </a:buClr>
              <a:buSzPct val="135000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Test programs</a:t>
            </a:r>
          </a:p>
          <a:p>
            <a:pPr marL="800100" lvl="1" indent="-342900" algn="l">
              <a:buClr>
                <a:srgbClr val="C00000"/>
              </a:buClr>
              <a:buSzPct val="135000"/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Various complexity of test programs, ranging from tests exercising small portions of the chip to full benchmarks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7" name="TextBox 856"/>
          <p:cNvSpPr txBox="1"/>
          <p:nvPr/>
        </p:nvSpPr>
        <p:spPr>
          <a:xfrm>
            <a:off x="12030074" y="32289750"/>
            <a:ext cx="4200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Hard-wired program was used as a fail-safe mechanism. Each adder accumulates by 1 and each multiplier multiplies the adder output by 3.</a:t>
            </a:r>
          </a:p>
        </p:txBody>
      </p:sp>
      <p:sp>
        <p:nvSpPr>
          <p:cNvPr id="635" name="Rectangle 634"/>
          <p:cNvSpPr/>
          <p:nvPr/>
        </p:nvSpPr>
        <p:spPr>
          <a:xfrm>
            <a:off x="26621874" y="36272502"/>
            <a:ext cx="57340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chip, during hardware testing, was able to operate at super-threshold, drop to 250 mV, and then return to super-threshold.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36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6760531" y="6793228"/>
            <a:ext cx="4652963" cy="348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40" name="Group 639"/>
          <p:cNvGrpSpPr/>
          <p:nvPr/>
        </p:nvGrpSpPr>
        <p:grpSpPr>
          <a:xfrm>
            <a:off x="16783959" y="10419283"/>
            <a:ext cx="4583792" cy="3920830"/>
            <a:chOff x="17001669" y="10346713"/>
            <a:chExt cx="4583792" cy="3920830"/>
          </a:xfrm>
        </p:grpSpPr>
        <p:pic>
          <p:nvPicPr>
            <p:cNvPr id="637" name="Picture 636" descr="curves.eps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7359409" y="10346713"/>
              <a:ext cx="4226052" cy="3438144"/>
            </a:xfrm>
            <a:prstGeom prst="rect">
              <a:avLst/>
            </a:prstGeom>
          </p:spPr>
        </p:pic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18346057" y="13872029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Normalized Workload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9" name="Text Box 2"/>
            <p:cNvSpPr txBox="1">
              <a:spLocks noChangeArrowheads="1"/>
            </p:cNvSpPr>
            <p:nvPr/>
          </p:nvSpPr>
          <p:spPr bwMode="auto">
            <a:xfrm rot="16200000">
              <a:off x="16031026" y="11876315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Normalized Energy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43" name="Group 642"/>
          <p:cNvGrpSpPr/>
          <p:nvPr/>
        </p:nvGrpSpPr>
        <p:grpSpPr>
          <a:xfrm>
            <a:off x="27575331" y="8997041"/>
            <a:ext cx="3913411" cy="3361871"/>
            <a:chOff x="27575331" y="8997041"/>
            <a:chExt cx="3913411" cy="3361871"/>
          </a:xfrm>
        </p:grpSpPr>
        <p:sp>
          <p:nvSpPr>
            <p:cNvPr id="641" name="Text Box 2"/>
            <p:cNvSpPr txBox="1">
              <a:spLocks noChangeArrowheads="1"/>
            </p:cNvSpPr>
            <p:nvPr/>
          </p:nvSpPr>
          <p:spPr bwMode="auto">
            <a:xfrm>
              <a:off x="29151943" y="11963398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Normalized Workload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2" name="Text Box 2"/>
            <p:cNvSpPr txBox="1">
              <a:spLocks noChangeArrowheads="1"/>
            </p:cNvSpPr>
            <p:nvPr/>
          </p:nvSpPr>
          <p:spPr bwMode="auto">
            <a:xfrm rot="16200000">
              <a:off x="26604688" y="9967684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Normalized Energy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24" name="Group 723"/>
          <p:cNvGrpSpPr/>
          <p:nvPr/>
        </p:nvGrpSpPr>
        <p:grpSpPr>
          <a:xfrm>
            <a:off x="21277034" y="25891898"/>
            <a:ext cx="6125028" cy="4176385"/>
            <a:chOff x="20813486" y="25891898"/>
            <a:chExt cx="6125028" cy="4176385"/>
          </a:xfrm>
        </p:grpSpPr>
        <p:sp>
          <p:nvSpPr>
            <p:cNvPr id="856" name="TextBox 855"/>
            <p:cNvSpPr txBox="1"/>
            <p:nvPr/>
          </p:nvSpPr>
          <p:spPr>
            <a:xfrm>
              <a:off x="21902511" y="29698951"/>
              <a:ext cx="39469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Flow chart of the testing plan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0813486" y="25891898"/>
              <a:ext cx="6125028" cy="3699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25" name="Picture 724" descr="Cartoon Laptop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756860" y="7053942"/>
            <a:ext cx="1256674" cy="943427"/>
          </a:xfrm>
          <a:prstGeom prst="rect">
            <a:avLst/>
          </a:prstGeom>
        </p:spPr>
      </p:pic>
      <p:pic>
        <p:nvPicPr>
          <p:cNvPr id="1035" name="Picture 11" descr="http://www.tdsecurity.co.uk/images/montage-sensors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11997" y="8705849"/>
            <a:ext cx="1270444" cy="956009"/>
          </a:xfrm>
          <a:prstGeom prst="rect">
            <a:avLst/>
          </a:prstGeom>
          <a:noFill/>
        </p:spPr>
      </p:pic>
      <p:pic>
        <p:nvPicPr>
          <p:cNvPr id="726" name="Picture 41" descr="xray_with_implant"/>
          <p:cNvPicPr>
            <a:picLocks noChangeAspect="1" noChangeArrowheads="1"/>
          </p:cNvPicPr>
          <p:nvPr/>
        </p:nvPicPr>
        <p:blipFill>
          <a:blip r:embed="rId23" cstate="print"/>
          <a:stretch>
            <a:fillRect/>
          </a:stretch>
        </p:blipFill>
        <p:spPr bwMode="auto">
          <a:xfrm>
            <a:off x="6904038" y="8379279"/>
            <a:ext cx="810491" cy="432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Picture 728" descr="rota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29387291" y="325372"/>
            <a:ext cx="1579538" cy="1629157"/>
          </a:xfrm>
          <a:prstGeom prst="rect">
            <a:avLst/>
          </a:prstGeom>
        </p:spPr>
      </p:pic>
      <p:pic>
        <p:nvPicPr>
          <p:cNvPr id="730" name="Picture 729" descr="uvalogowhite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8319879" y="1825751"/>
            <a:ext cx="3619202" cy="1225298"/>
          </a:xfrm>
          <a:prstGeom prst="rect">
            <a:avLst/>
          </a:prstGeom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1973375" y="29537180"/>
            <a:ext cx="4064907" cy="270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41" name="Group 740"/>
          <p:cNvGrpSpPr/>
          <p:nvPr/>
        </p:nvGrpSpPr>
        <p:grpSpPr>
          <a:xfrm>
            <a:off x="801009" y="36893304"/>
            <a:ext cx="5044995" cy="3926309"/>
            <a:chOff x="801009" y="36893304"/>
            <a:chExt cx="5044995" cy="3926309"/>
          </a:xfrm>
        </p:grpSpPr>
        <p:pic>
          <p:nvPicPr>
            <p:cNvPr id="791" name="Picture 1509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142924" y="36893304"/>
              <a:ext cx="4703080" cy="3437660"/>
            </a:xfrm>
            <a:prstGeom prst="rect">
              <a:avLst/>
            </a:prstGeom>
            <a:noFill/>
          </p:spPr>
        </p:pic>
        <p:sp>
          <p:nvSpPr>
            <p:cNvPr id="739" name="Text Box 2"/>
            <p:cNvSpPr txBox="1">
              <a:spLocks noChangeArrowheads="1"/>
            </p:cNvSpPr>
            <p:nvPr/>
          </p:nvSpPr>
          <p:spPr bwMode="auto">
            <a:xfrm>
              <a:off x="2145397" y="40424099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Voltage (V)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0" name="Text Box 2"/>
            <p:cNvSpPr txBox="1">
              <a:spLocks noChangeArrowheads="1"/>
            </p:cNvSpPr>
            <p:nvPr/>
          </p:nvSpPr>
          <p:spPr bwMode="auto">
            <a:xfrm rot="16200000">
              <a:off x="-169634" y="38428385"/>
              <a:ext cx="2336799" cy="395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Normalized Energy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744" name="TextBox 743"/>
          <p:cNvSpPr txBox="1"/>
          <p:nvPr/>
        </p:nvSpPr>
        <p:spPr>
          <a:xfrm>
            <a:off x="17433441" y="36156900"/>
            <a:ext cx="232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   SFSR (100% rate)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5" name="TextBox 744"/>
          <p:cNvSpPr txBox="1"/>
          <p:nvPr/>
        </p:nvSpPr>
        <p:spPr>
          <a:xfrm>
            <a:off x="22557891" y="36175950"/>
            <a:ext cx="232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 67% rate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6" name="TextBox 745"/>
          <p:cNvSpPr txBox="1"/>
          <p:nvPr/>
        </p:nvSpPr>
        <p:spPr>
          <a:xfrm>
            <a:off x="17681091" y="39890700"/>
            <a:ext cx="232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50% rate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7" name="Text Box 2"/>
          <p:cNvSpPr txBox="1">
            <a:spLocks noChangeArrowheads="1"/>
          </p:cNvSpPr>
          <p:nvPr/>
        </p:nvSpPr>
        <p:spPr bwMode="auto">
          <a:xfrm>
            <a:off x="10394047" y="40347899"/>
            <a:ext cx="2336799" cy="3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Time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8" name="Text Box 2"/>
          <p:cNvSpPr txBox="1">
            <a:spLocks noChangeArrowheads="1"/>
          </p:cNvSpPr>
          <p:nvPr/>
        </p:nvSpPr>
        <p:spPr bwMode="auto">
          <a:xfrm rot="16200000">
            <a:off x="15860944" y="37542561"/>
            <a:ext cx="2336799" cy="3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Energy Savings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9" name="Text Box 2"/>
          <p:cNvSpPr txBox="1">
            <a:spLocks noChangeArrowheads="1"/>
          </p:cNvSpPr>
          <p:nvPr/>
        </p:nvSpPr>
        <p:spPr bwMode="auto">
          <a:xfrm rot="16200000">
            <a:off x="20823468" y="37542561"/>
            <a:ext cx="2336799" cy="3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Energy Savings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0" name="Text Box 2"/>
          <p:cNvSpPr txBox="1">
            <a:spLocks noChangeArrowheads="1"/>
          </p:cNvSpPr>
          <p:nvPr/>
        </p:nvSpPr>
        <p:spPr bwMode="auto">
          <a:xfrm rot="16200000">
            <a:off x="15860944" y="41257311"/>
            <a:ext cx="2336799" cy="3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Energy Savings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1" name="Text Box 2"/>
          <p:cNvSpPr txBox="1">
            <a:spLocks noChangeArrowheads="1"/>
          </p:cNvSpPr>
          <p:nvPr/>
        </p:nvSpPr>
        <p:spPr bwMode="auto">
          <a:xfrm>
            <a:off x="649518" y="43110150"/>
            <a:ext cx="824683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This work was funded in part by a DARPA</a:t>
            </a:r>
            <a:r>
              <a:rPr kumimoji="0" lang="en-US" sz="180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kumimoji="0" lang="en-US" sz="180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eedling grant</a:t>
            </a:r>
            <a:endParaRPr kumimoji="0" lang="en-US" sz="1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53" name="Picture 752" descr="curvesjerk.eps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27974399" y="8467429"/>
            <a:ext cx="4226052" cy="3438144"/>
          </a:xfrm>
          <a:prstGeom prst="rect">
            <a:avLst/>
          </a:prstGeom>
        </p:spPr>
      </p:pic>
      <p:grpSp>
        <p:nvGrpSpPr>
          <p:cNvPr id="638" name="Group 637"/>
          <p:cNvGrpSpPr>
            <a:grpSpLocks/>
          </p:cNvGrpSpPr>
          <p:nvPr/>
        </p:nvGrpSpPr>
        <p:grpSpPr bwMode="auto">
          <a:xfrm>
            <a:off x="15046784" y="21967814"/>
            <a:ext cx="2073142" cy="2068220"/>
            <a:chOff x="3667" y="12335"/>
            <a:chExt cx="2525" cy="1473"/>
          </a:xfrm>
        </p:grpSpPr>
        <p:sp>
          <p:nvSpPr>
            <p:cNvPr id="644" name="AutoShape 4"/>
            <p:cNvSpPr>
              <a:spLocks noChangeArrowheads="1"/>
            </p:cNvSpPr>
            <p:nvPr/>
          </p:nvSpPr>
          <p:spPr bwMode="auto">
            <a:xfrm>
              <a:off x="4053" y="13061"/>
              <a:ext cx="1296" cy="606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grpSp>
          <p:nvGrpSpPr>
            <p:cNvPr id="645" name="Group 5"/>
            <p:cNvGrpSpPr>
              <a:grpSpLocks/>
            </p:cNvGrpSpPr>
            <p:nvPr/>
          </p:nvGrpSpPr>
          <p:grpSpPr bwMode="auto">
            <a:xfrm>
              <a:off x="4523" y="12608"/>
              <a:ext cx="185" cy="139"/>
              <a:chOff x="10547" y="11246"/>
              <a:chExt cx="222" cy="236"/>
            </a:xfrm>
          </p:grpSpPr>
          <p:sp>
            <p:nvSpPr>
              <p:cNvPr id="687" name="Oval 6"/>
              <p:cNvSpPr>
                <a:spLocks noChangeArrowheads="1"/>
              </p:cNvSpPr>
              <p:nvPr/>
            </p:nvSpPr>
            <p:spPr bwMode="auto">
              <a:xfrm>
                <a:off x="10582" y="11246"/>
                <a:ext cx="143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688" name="Rectangle 7"/>
              <p:cNvSpPr>
                <a:spLocks noChangeArrowheads="1"/>
              </p:cNvSpPr>
              <p:nvPr/>
            </p:nvSpPr>
            <p:spPr bwMode="auto">
              <a:xfrm>
                <a:off x="10547" y="11339"/>
                <a:ext cx="222" cy="14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</p:grpSp>
        <p:sp>
          <p:nvSpPr>
            <p:cNvPr id="646" name="Text Box 8"/>
            <p:cNvSpPr txBox="1">
              <a:spLocks noChangeArrowheads="1"/>
            </p:cNvSpPr>
            <p:nvPr/>
          </p:nvSpPr>
          <p:spPr bwMode="auto">
            <a:xfrm>
              <a:off x="3667" y="12335"/>
              <a:ext cx="2525" cy="14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</a:t>
              </a:r>
              <a:r>
                <a:rPr kumimoji="0" lang="en-US" sz="1400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DDH       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</a:t>
              </a:r>
              <a:r>
                <a:rPr kumimoji="0" lang="en-US" sz="1400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DDM       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</a:t>
              </a:r>
              <a:r>
                <a:rPr kumimoji="0" lang="en-US" sz="1400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SUBVT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7" name="Line 9"/>
            <p:cNvSpPr>
              <a:spLocks noChangeShapeType="1"/>
            </p:cNvSpPr>
            <p:nvPr/>
          </p:nvSpPr>
          <p:spPr bwMode="auto">
            <a:xfrm flipV="1">
              <a:off x="4085" y="12902"/>
              <a:ext cx="112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grpSp>
          <p:nvGrpSpPr>
            <p:cNvPr id="648" name="Group 10"/>
            <p:cNvGrpSpPr>
              <a:grpSpLocks/>
            </p:cNvGrpSpPr>
            <p:nvPr/>
          </p:nvGrpSpPr>
          <p:grpSpPr bwMode="auto">
            <a:xfrm>
              <a:off x="3701" y="12514"/>
              <a:ext cx="394" cy="386"/>
              <a:chOff x="1447" y="1690"/>
              <a:chExt cx="397" cy="480"/>
            </a:xfrm>
          </p:grpSpPr>
          <p:grpSp>
            <p:nvGrpSpPr>
              <p:cNvPr id="682" name="Group 11"/>
              <p:cNvGrpSpPr>
                <a:grpSpLocks/>
              </p:cNvGrpSpPr>
              <p:nvPr/>
            </p:nvGrpSpPr>
            <p:grpSpPr bwMode="auto">
              <a:xfrm>
                <a:off x="1612" y="1690"/>
                <a:ext cx="232" cy="480"/>
                <a:chOff x="1604" y="1698"/>
                <a:chExt cx="232" cy="480"/>
              </a:xfrm>
            </p:grpSpPr>
            <p:sp>
              <p:nvSpPr>
                <p:cNvPr id="684" name="Freeform 12"/>
                <p:cNvSpPr>
                  <a:spLocks/>
                </p:cNvSpPr>
                <p:nvPr/>
              </p:nvSpPr>
              <p:spPr bwMode="auto">
                <a:xfrm>
                  <a:off x="1764" y="1698"/>
                  <a:ext cx="72" cy="480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85" name="Line 13"/>
                <p:cNvSpPr>
                  <a:spLocks noChangeShapeType="1"/>
                </p:cNvSpPr>
                <p:nvPr/>
              </p:nvSpPr>
              <p:spPr bwMode="auto">
                <a:xfrm>
                  <a:off x="1700" y="1858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86" name="Oval 14"/>
                <p:cNvSpPr>
                  <a:spLocks noChangeArrowheads="1"/>
                </p:cNvSpPr>
                <p:nvPr/>
              </p:nvSpPr>
              <p:spPr bwMode="auto">
                <a:xfrm>
                  <a:off x="1604" y="1906"/>
                  <a:ext cx="80" cy="80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</p:grpSp>
          <p:sp>
            <p:nvSpPr>
              <p:cNvPr id="683" name="Line 15"/>
              <p:cNvSpPr>
                <a:spLocks noChangeShapeType="1"/>
              </p:cNvSpPr>
              <p:nvPr/>
            </p:nvSpPr>
            <p:spPr bwMode="auto">
              <a:xfrm flipH="1">
                <a:off x="1447" y="1941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</p:grpSp>
        <p:grpSp>
          <p:nvGrpSpPr>
            <p:cNvPr id="649" name="Group 16"/>
            <p:cNvGrpSpPr>
              <a:grpSpLocks/>
            </p:cNvGrpSpPr>
            <p:nvPr/>
          </p:nvGrpSpPr>
          <p:grpSpPr bwMode="auto">
            <a:xfrm>
              <a:off x="4163" y="12514"/>
              <a:ext cx="395" cy="384"/>
              <a:chOff x="1447" y="1690"/>
              <a:chExt cx="397" cy="480"/>
            </a:xfrm>
          </p:grpSpPr>
          <p:grpSp>
            <p:nvGrpSpPr>
              <p:cNvPr id="676" name="Group 17"/>
              <p:cNvGrpSpPr>
                <a:grpSpLocks/>
              </p:cNvGrpSpPr>
              <p:nvPr/>
            </p:nvGrpSpPr>
            <p:grpSpPr bwMode="auto">
              <a:xfrm>
                <a:off x="1612" y="1690"/>
                <a:ext cx="232" cy="480"/>
                <a:chOff x="1604" y="1698"/>
                <a:chExt cx="232" cy="480"/>
              </a:xfrm>
            </p:grpSpPr>
            <p:sp>
              <p:nvSpPr>
                <p:cNvPr id="679" name="Freeform 18"/>
                <p:cNvSpPr>
                  <a:spLocks/>
                </p:cNvSpPr>
                <p:nvPr/>
              </p:nvSpPr>
              <p:spPr bwMode="auto">
                <a:xfrm>
                  <a:off x="1764" y="1698"/>
                  <a:ext cx="72" cy="480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80" name="Line 19"/>
                <p:cNvSpPr>
                  <a:spLocks noChangeShapeType="1"/>
                </p:cNvSpPr>
                <p:nvPr/>
              </p:nvSpPr>
              <p:spPr bwMode="auto">
                <a:xfrm>
                  <a:off x="1700" y="1858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81" name="Oval 20"/>
                <p:cNvSpPr>
                  <a:spLocks noChangeArrowheads="1"/>
                </p:cNvSpPr>
                <p:nvPr/>
              </p:nvSpPr>
              <p:spPr bwMode="auto">
                <a:xfrm>
                  <a:off x="1604" y="1906"/>
                  <a:ext cx="80" cy="80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</p:grpSp>
          <p:sp>
            <p:nvSpPr>
              <p:cNvPr id="677" name="Line 21"/>
              <p:cNvSpPr>
                <a:spLocks noChangeShapeType="1"/>
              </p:cNvSpPr>
              <p:nvPr/>
            </p:nvSpPr>
            <p:spPr bwMode="auto">
              <a:xfrm flipH="1">
                <a:off x="1447" y="1941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</p:grpSp>
        <p:grpSp>
          <p:nvGrpSpPr>
            <p:cNvPr id="650" name="Group 22"/>
            <p:cNvGrpSpPr>
              <a:grpSpLocks/>
            </p:cNvGrpSpPr>
            <p:nvPr/>
          </p:nvGrpSpPr>
          <p:grpSpPr bwMode="auto">
            <a:xfrm>
              <a:off x="4821" y="12514"/>
              <a:ext cx="395" cy="384"/>
              <a:chOff x="1447" y="1690"/>
              <a:chExt cx="397" cy="480"/>
            </a:xfrm>
          </p:grpSpPr>
          <p:grpSp>
            <p:nvGrpSpPr>
              <p:cNvPr id="671" name="Group 23"/>
              <p:cNvGrpSpPr>
                <a:grpSpLocks/>
              </p:cNvGrpSpPr>
              <p:nvPr/>
            </p:nvGrpSpPr>
            <p:grpSpPr bwMode="auto">
              <a:xfrm>
                <a:off x="1612" y="1690"/>
                <a:ext cx="232" cy="480"/>
                <a:chOff x="1604" y="1698"/>
                <a:chExt cx="232" cy="480"/>
              </a:xfrm>
            </p:grpSpPr>
            <p:sp>
              <p:nvSpPr>
                <p:cNvPr id="673" name="Freeform 24"/>
                <p:cNvSpPr>
                  <a:spLocks/>
                </p:cNvSpPr>
                <p:nvPr/>
              </p:nvSpPr>
              <p:spPr bwMode="auto">
                <a:xfrm>
                  <a:off x="1764" y="1698"/>
                  <a:ext cx="72" cy="480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74" name="Line 25"/>
                <p:cNvSpPr>
                  <a:spLocks noChangeShapeType="1"/>
                </p:cNvSpPr>
                <p:nvPr/>
              </p:nvSpPr>
              <p:spPr bwMode="auto">
                <a:xfrm>
                  <a:off x="1700" y="1858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75" name="Oval 26"/>
                <p:cNvSpPr>
                  <a:spLocks noChangeArrowheads="1"/>
                </p:cNvSpPr>
                <p:nvPr/>
              </p:nvSpPr>
              <p:spPr bwMode="auto">
                <a:xfrm>
                  <a:off x="1604" y="1906"/>
                  <a:ext cx="80" cy="80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</p:grpSp>
          <p:sp>
            <p:nvSpPr>
              <p:cNvPr id="672" name="Line 27"/>
              <p:cNvSpPr>
                <a:spLocks noChangeShapeType="1"/>
              </p:cNvSpPr>
              <p:nvPr/>
            </p:nvSpPr>
            <p:spPr bwMode="auto">
              <a:xfrm flipH="1">
                <a:off x="1447" y="1941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</p:grpSp>
        <p:sp>
          <p:nvSpPr>
            <p:cNvPr id="651" name="Line 28"/>
            <p:cNvSpPr>
              <a:spLocks noChangeShapeType="1"/>
            </p:cNvSpPr>
            <p:nvPr/>
          </p:nvSpPr>
          <p:spPr bwMode="auto">
            <a:xfrm flipH="1">
              <a:off x="4653" y="12904"/>
              <a:ext cx="3" cy="2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grpSp>
          <p:nvGrpSpPr>
            <p:cNvPr id="652" name="Group 29"/>
            <p:cNvGrpSpPr>
              <a:grpSpLocks/>
            </p:cNvGrpSpPr>
            <p:nvPr/>
          </p:nvGrpSpPr>
          <p:grpSpPr bwMode="auto">
            <a:xfrm>
              <a:off x="4256" y="13049"/>
              <a:ext cx="395" cy="384"/>
              <a:chOff x="1447" y="1690"/>
              <a:chExt cx="397" cy="480"/>
            </a:xfrm>
          </p:grpSpPr>
          <p:grpSp>
            <p:nvGrpSpPr>
              <p:cNvPr id="666" name="Group 30"/>
              <p:cNvGrpSpPr>
                <a:grpSpLocks/>
              </p:cNvGrpSpPr>
              <p:nvPr/>
            </p:nvGrpSpPr>
            <p:grpSpPr bwMode="auto">
              <a:xfrm>
                <a:off x="1612" y="1690"/>
                <a:ext cx="232" cy="480"/>
                <a:chOff x="1604" y="1698"/>
                <a:chExt cx="232" cy="480"/>
              </a:xfrm>
            </p:grpSpPr>
            <p:sp>
              <p:nvSpPr>
                <p:cNvPr id="668" name="Freeform 31"/>
                <p:cNvSpPr>
                  <a:spLocks/>
                </p:cNvSpPr>
                <p:nvPr/>
              </p:nvSpPr>
              <p:spPr bwMode="auto">
                <a:xfrm>
                  <a:off x="1764" y="1698"/>
                  <a:ext cx="72" cy="480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69" name="Line 32"/>
                <p:cNvSpPr>
                  <a:spLocks noChangeShapeType="1"/>
                </p:cNvSpPr>
                <p:nvPr/>
              </p:nvSpPr>
              <p:spPr bwMode="auto">
                <a:xfrm>
                  <a:off x="1700" y="1858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  <p:sp>
              <p:nvSpPr>
                <p:cNvPr id="670" name="Oval 33"/>
                <p:cNvSpPr>
                  <a:spLocks noChangeArrowheads="1"/>
                </p:cNvSpPr>
                <p:nvPr/>
              </p:nvSpPr>
              <p:spPr bwMode="auto">
                <a:xfrm>
                  <a:off x="1604" y="1906"/>
                  <a:ext cx="80" cy="80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b="1"/>
                </a:p>
              </p:txBody>
            </p:sp>
          </p:grpSp>
          <p:sp>
            <p:nvSpPr>
              <p:cNvPr id="667" name="Line 34"/>
              <p:cNvSpPr>
                <a:spLocks noChangeShapeType="1"/>
              </p:cNvSpPr>
              <p:nvPr/>
            </p:nvSpPr>
            <p:spPr bwMode="auto">
              <a:xfrm flipH="1">
                <a:off x="1447" y="1941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</p:grpSp>
        <p:sp>
          <p:nvSpPr>
            <p:cNvPr id="653" name="Freeform 35"/>
            <p:cNvSpPr>
              <a:spLocks/>
            </p:cNvSpPr>
            <p:nvPr/>
          </p:nvSpPr>
          <p:spPr bwMode="auto">
            <a:xfrm>
              <a:off x="4579" y="13338"/>
              <a:ext cx="72" cy="38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160"/>
                </a:cxn>
                <a:cxn ang="0">
                  <a:pos x="0" y="160"/>
                </a:cxn>
                <a:cxn ang="0">
                  <a:pos x="0" y="336"/>
                </a:cxn>
                <a:cxn ang="0">
                  <a:pos x="72" y="336"/>
                </a:cxn>
                <a:cxn ang="0">
                  <a:pos x="72" y="480"/>
                </a:cxn>
              </a:cxnLst>
              <a:rect l="0" t="0" r="r" b="b"/>
              <a:pathLst>
                <a:path w="72" h="480">
                  <a:moveTo>
                    <a:pt x="72" y="0"/>
                  </a:moveTo>
                  <a:lnTo>
                    <a:pt x="72" y="160"/>
                  </a:lnTo>
                  <a:lnTo>
                    <a:pt x="0" y="160"/>
                  </a:lnTo>
                  <a:lnTo>
                    <a:pt x="0" y="336"/>
                  </a:lnTo>
                  <a:lnTo>
                    <a:pt x="72" y="336"/>
                  </a:lnTo>
                  <a:lnTo>
                    <a:pt x="72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4" name="Line 36"/>
            <p:cNvSpPr>
              <a:spLocks noChangeShapeType="1"/>
            </p:cNvSpPr>
            <p:nvPr/>
          </p:nvSpPr>
          <p:spPr bwMode="auto">
            <a:xfrm>
              <a:off x="4516" y="13466"/>
              <a:ext cx="1" cy="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5" name="Freeform 37"/>
            <p:cNvSpPr>
              <a:spLocks/>
            </p:cNvSpPr>
            <p:nvPr/>
          </p:nvSpPr>
          <p:spPr bwMode="auto">
            <a:xfrm>
              <a:off x="4484" y="12509"/>
              <a:ext cx="14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</a:cxnLst>
              <a:rect l="0" t="0" r="r" b="b"/>
              <a:pathLst>
                <a:path w="195" h="1">
                  <a:moveTo>
                    <a:pt x="0" y="0"/>
                  </a:moveTo>
                  <a:cubicBezTo>
                    <a:pt x="65" y="0"/>
                    <a:pt x="130" y="0"/>
                    <a:pt x="19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6" name="Freeform 38"/>
            <p:cNvSpPr>
              <a:spLocks/>
            </p:cNvSpPr>
            <p:nvPr/>
          </p:nvSpPr>
          <p:spPr bwMode="auto">
            <a:xfrm>
              <a:off x="5139" y="12514"/>
              <a:ext cx="14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</a:cxnLst>
              <a:rect l="0" t="0" r="r" b="b"/>
              <a:pathLst>
                <a:path w="195" h="1">
                  <a:moveTo>
                    <a:pt x="0" y="0"/>
                  </a:moveTo>
                  <a:cubicBezTo>
                    <a:pt x="65" y="0"/>
                    <a:pt x="130" y="0"/>
                    <a:pt x="19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7" name="Freeform 39"/>
            <p:cNvSpPr>
              <a:spLocks/>
            </p:cNvSpPr>
            <p:nvPr/>
          </p:nvSpPr>
          <p:spPr bwMode="auto">
            <a:xfrm>
              <a:off x="4032" y="12507"/>
              <a:ext cx="14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</a:cxnLst>
              <a:rect l="0" t="0" r="r" b="b"/>
              <a:pathLst>
                <a:path w="195" h="1">
                  <a:moveTo>
                    <a:pt x="0" y="0"/>
                  </a:moveTo>
                  <a:cubicBezTo>
                    <a:pt x="65" y="0"/>
                    <a:pt x="130" y="0"/>
                    <a:pt x="19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8" name="Freeform 40"/>
            <p:cNvSpPr>
              <a:spLocks/>
            </p:cNvSpPr>
            <p:nvPr/>
          </p:nvSpPr>
          <p:spPr bwMode="auto">
            <a:xfrm>
              <a:off x="4485" y="12610"/>
              <a:ext cx="190" cy="101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253" y="0"/>
                </a:cxn>
                <a:cxn ang="0">
                  <a:pos x="253" y="173"/>
                </a:cxn>
                <a:cxn ang="0">
                  <a:pos x="0" y="173"/>
                </a:cxn>
              </a:cxnLst>
              <a:rect l="0" t="0" r="r" b="b"/>
              <a:pathLst>
                <a:path w="253" h="173">
                  <a:moveTo>
                    <a:pt x="184" y="0"/>
                  </a:moveTo>
                  <a:lnTo>
                    <a:pt x="253" y="0"/>
                  </a:lnTo>
                  <a:lnTo>
                    <a:pt x="253" y="173"/>
                  </a:lnTo>
                  <a:lnTo>
                    <a:pt x="0" y="17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59" name="Line 41"/>
            <p:cNvSpPr>
              <a:spLocks noChangeShapeType="1"/>
            </p:cNvSpPr>
            <p:nvPr/>
          </p:nvSpPr>
          <p:spPr bwMode="auto">
            <a:xfrm flipH="1">
              <a:off x="4096" y="12603"/>
              <a:ext cx="40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0" name="Freeform 42"/>
            <p:cNvSpPr>
              <a:spLocks/>
            </p:cNvSpPr>
            <p:nvPr/>
          </p:nvSpPr>
          <p:spPr bwMode="auto">
            <a:xfrm>
              <a:off x="4020" y="12636"/>
              <a:ext cx="69" cy="75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92" y="127"/>
                </a:cxn>
                <a:cxn ang="0">
                  <a:pos x="92" y="0"/>
                </a:cxn>
              </a:cxnLst>
              <a:rect l="0" t="0" r="r" b="b"/>
              <a:pathLst>
                <a:path w="92" h="127">
                  <a:moveTo>
                    <a:pt x="0" y="127"/>
                  </a:moveTo>
                  <a:lnTo>
                    <a:pt x="92" y="127"/>
                  </a:lnTo>
                  <a:lnTo>
                    <a:pt x="9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1" name="Freeform 43"/>
            <p:cNvSpPr>
              <a:spLocks/>
            </p:cNvSpPr>
            <p:nvPr/>
          </p:nvSpPr>
          <p:spPr bwMode="auto">
            <a:xfrm>
              <a:off x="5141" y="12714"/>
              <a:ext cx="233" cy="1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1" y="0"/>
                </a:cxn>
                <a:cxn ang="0">
                  <a:pos x="311" y="334"/>
                </a:cxn>
                <a:cxn ang="0">
                  <a:pos x="12" y="334"/>
                </a:cxn>
              </a:cxnLst>
              <a:rect l="0" t="0" r="r" b="b"/>
              <a:pathLst>
                <a:path w="311" h="334">
                  <a:moveTo>
                    <a:pt x="0" y="0"/>
                  </a:moveTo>
                  <a:lnTo>
                    <a:pt x="311" y="0"/>
                  </a:lnTo>
                  <a:lnTo>
                    <a:pt x="311" y="334"/>
                  </a:lnTo>
                  <a:lnTo>
                    <a:pt x="12" y="33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2" name="Freeform 44"/>
            <p:cNvSpPr>
              <a:spLocks/>
            </p:cNvSpPr>
            <p:nvPr/>
          </p:nvSpPr>
          <p:spPr bwMode="auto">
            <a:xfrm>
              <a:off x="4580" y="12899"/>
              <a:ext cx="354" cy="350"/>
            </a:xfrm>
            <a:custGeom>
              <a:avLst/>
              <a:gdLst/>
              <a:ahLst/>
              <a:cxnLst>
                <a:cxn ang="0">
                  <a:pos x="0" y="599"/>
                </a:cxn>
                <a:cxn ang="0">
                  <a:pos x="472" y="599"/>
                </a:cxn>
                <a:cxn ang="0">
                  <a:pos x="472" y="0"/>
                </a:cxn>
              </a:cxnLst>
              <a:rect l="0" t="0" r="r" b="b"/>
              <a:pathLst>
                <a:path w="472" h="599">
                  <a:moveTo>
                    <a:pt x="0" y="599"/>
                  </a:moveTo>
                  <a:lnTo>
                    <a:pt x="472" y="599"/>
                  </a:lnTo>
                  <a:lnTo>
                    <a:pt x="47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3" name="Freeform 45"/>
            <p:cNvSpPr>
              <a:spLocks/>
            </p:cNvSpPr>
            <p:nvPr/>
          </p:nvSpPr>
          <p:spPr bwMode="auto">
            <a:xfrm>
              <a:off x="4252" y="13249"/>
              <a:ext cx="250" cy="2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84"/>
                </a:cxn>
                <a:cxn ang="0">
                  <a:pos x="334" y="484"/>
                </a:cxn>
              </a:cxnLst>
              <a:rect l="0" t="0" r="r" b="b"/>
              <a:pathLst>
                <a:path w="334" h="484">
                  <a:moveTo>
                    <a:pt x="0" y="0"/>
                  </a:moveTo>
                  <a:lnTo>
                    <a:pt x="0" y="484"/>
                  </a:lnTo>
                  <a:lnTo>
                    <a:pt x="334" y="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4" name="AutoShape 46"/>
            <p:cNvSpPr>
              <a:spLocks noChangeArrowheads="1"/>
            </p:cNvSpPr>
            <p:nvPr/>
          </p:nvSpPr>
          <p:spPr bwMode="auto">
            <a:xfrm flipV="1">
              <a:off x="4597" y="13725"/>
              <a:ext cx="121" cy="83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665" name="Text Box 47"/>
            <p:cNvSpPr txBox="1">
              <a:spLocks noChangeArrowheads="1"/>
            </p:cNvSpPr>
            <p:nvPr/>
          </p:nvSpPr>
          <p:spPr bwMode="auto">
            <a:xfrm>
              <a:off x="5002" y="12904"/>
              <a:ext cx="927" cy="1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Virtual V</a:t>
              </a:r>
              <a:r>
                <a:rPr kumimoji="0" lang="en-US" sz="1200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DD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89" name="Group 1597"/>
          <p:cNvGrpSpPr>
            <a:grpSpLocks/>
          </p:cNvGrpSpPr>
          <p:nvPr/>
        </p:nvGrpSpPr>
        <p:grpSpPr bwMode="auto">
          <a:xfrm>
            <a:off x="11353800" y="21983700"/>
            <a:ext cx="3177269" cy="2071915"/>
            <a:chOff x="6032" y="4856"/>
            <a:chExt cx="2414" cy="1239"/>
          </a:xfrm>
        </p:grpSpPr>
        <p:sp>
          <p:nvSpPr>
            <p:cNvPr id="690" name="Freeform 1598"/>
            <p:cNvSpPr>
              <a:spLocks noEditPoints="1"/>
            </p:cNvSpPr>
            <p:nvPr/>
          </p:nvSpPr>
          <p:spPr bwMode="auto">
            <a:xfrm>
              <a:off x="7520" y="5976"/>
              <a:ext cx="809" cy="9"/>
            </a:xfrm>
            <a:custGeom>
              <a:avLst/>
              <a:gdLst/>
              <a:ahLst/>
              <a:cxnLst>
                <a:cxn ang="0">
                  <a:pos x="1493" y="0"/>
                </a:cxn>
                <a:cxn ang="0">
                  <a:pos x="1562" y="0"/>
                </a:cxn>
                <a:cxn ang="0">
                  <a:pos x="1562" y="22"/>
                </a:cxn>
                <a:cxn ang="0">
                  <a:pos x="1493" y="22"/>
                </a:cxn>
                <a:cxn ang="0">
                  <a:pos x="1493" y="0"/>
                </a:cxn>
                <a:cxn ang="0">
                  <a:pos x="1357" y="0"/>
                </a:cxn>
                <a:cxn ang="0">
                  <a:pos x="1425" y="0"/>
                </a:cxn>
                <a:cxn ang="0">
                  <a:pos x="1425" y="22"/>
                </a:cxn>
                <a:cxn ang="0">
                  <a:pos x="1357" y="22"/>
                </a:cxn>
                <a:cxn ang="0">
                  <a:pos x="1357" y="0"/>
                </a:cxn>
                <a:cxn ang="0">
                  <a:pos x="1219" y="0"/>
                </a:cxn>
                <a:cxn ang="0">
                  <a:pos x="1288" y="0"/>
                </a:cxn>
                <a:cxn ang="0">
                  <a:pos x="1288" y="22"/>
                </a:cxn>
                <a:cxn ang="0">
                  <a:pos x="1219" y="22"/>
                </a:cxn>
                <a:cxn ang="0">
                  <a:pos x="1219" y="0"/>
                </a:cxn>
                <a:cxn ang="0">
                  <a:pos x="1081" y="0"/>
                </a:cxn>
                <a:cxn ang="0">
                  <a:pos x="1150" y="0"/>
                </a:cxn>
                <a:cxn ang="0">
                  <a:pos x="1150" y="22"/>
                </a:cxn>
                <a:cxn ang="0">
                  <a:pos x="1081" y="22"/>
                </a:cxn>
                <a:cxn ang="0">
                  <a:pos x="1081" y="0"/>
                </a:cxn>
                <a:cxn ang="0">
                  <a:pos x="945" y="0"/>
                </a:cxn>
                <a:cxn ang="0">
                  <a:pos x="1013" y="0"/>
                </a:cxn>
                <a:cxn ang="0">
                  <a:pos x="1013" y="22"/>
                </a:cxn>
                <a:cxn ang="0">
                  <a:pos x="945" y="22"/>
                </a:cxn>
                <a:cxn ang="0">
                  <a:pos x="945" y="0"/>
                </a:cxn>
                <a:cxn ang="0">
                  <a:pos x="807" y="0"/>
                </a:cxn>
                <a:cxn ang="0">
                  <a:pos x="876" y="0"/>
                </a:cxn>
                <a:cxn ang="0">
                  <a:pos x="876" y="22"/>
                </a:cxn>
                <a:cxn ang="0">
                  <a:pos x="807" y="22"/>
                </a:cxn>
                <a:cxn ang="0">
                  <a:pos x="807" y="0"/>
                </a:cxn>
                <a:cxn ang="0">
                  <a:pos x="669" y="0"/>
                </a:cxn>
                <a:cxn ang="0">
                  <a:pos x="738" y="0"/>
                </a:cxn>
                <a:cxn ang="0">
                  <a:pos x="738" y="22"/>
                </a:cxn>
                <a:cxn ang="0">
                  <a:pos x="669" y="22"/>
                </a:cxn>
                <a:cxn ang="0">
                  <a:pos x="669" y="0"/>
                </a:cxn>
                <a:cxn ang="0">
                  <a:pos x="533" y="0"/>
                </a:cxn>
                <a:cxn ang="0">
                  <a:pos x="600" y="0"/>
                </a:cxn>
                <a:cxn ang="0">
                  <a:pos x="600" y="22"/>
                </a:cxn>
                <a:cxn ang="0">
                  <a:pos x="533" y="22"/>
                </a:cxn>
                <a:cxn ang="0">
                  <a:pos x="533" y="0"/>
                </a:cxn>
                <a:cxn ang="0">
                  <a:pos x="395" y="0"/>
                </a:cxn>
                <a:cxn ang="0">
                  <a:pos x="464" y="0"/>
                </a:cxn>
                <a:cxn ang="0">
                  <a:pos x="464" y="22"/>
                </a:cxn>
                <a:cxn ang="0">
                  <a:pos x="395" y="22"/>
                </a:cxn>
                <a:cxn ang="0">
                  <a:pos x="395" y="0"/>
                </a:cxn>
                <a:cxn ang="0">
                  <a:pos x="257" y="0"/>
                </a:cxn>
                <a:cxn ang="0">
                  <a:pos x="326" y="0"/>
                </a:cxn>
                <a:cxn ang="0">
                  <a:pos x="326" y="22"/>
                </a:cxn>
                <a:cxn ang="0">
                  <a:pos x="257" y="22"/>
                </a:cxn>
                <a:cxn ang="0">
                  <a:pos x="257" y="0"/>
                </a:cxn>
                <a:cxn ang="0">
                  <a:pos x="121" y="0"/>
                </a:cxn>
                <a:cxn ang="0">
                  <a:pos x="188" y="0"/>
                </a:cxn>
                <a:cxn ang="0">
                  <a:pos x="188" y="22"/>
                </a:cxn>
                <a:cxn ang="0">
                  <a:pos x="121" y="22"/>
                </a:cxn>
                <a:cxn ang="0">
                  <a:pos x="121" y="0"/>
                </a:cxn>
                <a:cxn ang="0">
                  <a:pos x="0" y="0"/>
                </a:cxn>
                <a:cxn ang="0">
                  <a:pos x="52" y="0"/>
                </a:cxn>
                <a:cxn ang="0">
                  <a:pos x="52" y="22"/>
                </a:cxn>
                <a:cxn ang="0">
                  <a:pos x="0" y="22"/>
                </a:cxn>
                <a:cxn ang="0">
                  <a:pos x="0" y="0"/>
                </a:cxn>
              </a:cxnLst>
              <a:rect l="0" t="0" r="r" b="b"/>
              <a:pathLst>
                <a:path w="1562" h="22">
                  <a:moveTo>
                    <a:pt x="1493" y="0"/>
                  </a:moveTo>
                  <a:lnTo>
                    <a:pt x="1562" y="0"/>
                  </a:lnTo>
                  <a:lnTo>
                    <a:pt x="1562" y="22"/>
                  </a:lnTo>
                  <a:lnTo>
                    <a:pt x="1493" y="22"/>
                  </a:lnTo>
                  <a:lnTo>
                    <a:pt x="1493" y="0"/>
                  </a:lnTo>
                  <a:close/>
                  <a:moveTo>
                    <a:pt x="1357" y="0"/>
                  </a:moveTo>
                  <a:lnTo>
                    <a:pt x="1425" y="0"/>
                  </a:lnTo>
                  <a:lnTo>
                    <a:pt x="1425" y="22"/>
                  </a:lnTo>
                  <a:lnTo>
                    <a:pt x="1357" y="22"/>
                  </a:lnTo>
                  <a:lnTo>
                    <a:pt x="1357" y="0"/>
                  </a:lnTo>
                  <a:close/>
                  <a:moveTo>
                    <a:pt x="1219" y="0"/>
                  </a:moveTo>
                  <a:lnTo>
                    <a:pt x="1288" y="0"/>
                  </a:lnTo>
                  <a:lnTo>
                    <a:pt x="1288" y="22"/>
                  </a:lnTo>
                  <a:lnTo>
                    <a:pt x="1219" y="22"/>
                  </a:lnTo>
                  <a:lnTo>
                    <a:pt x="1219" y="0"/>
                  </a:lnTo>
                  <a:close/>
                  <a:moveTo>
                    <a:pt x="1081" y="0"/>
                  </a:moveTo>
                  <a:lnTo>
                    <a:pt x="1150" y="0"/>
                  </a:lnTo>
                  <a:lnTo>
                    <a:pt x="1150" y="22"/>
                  </a:lnTo>
                  <a:lnTo>
                    <a:pt x="1081" y="22"/>
                  </a:lnTo>
                  <a:lnTo>
                    <a:pt x="1081" y="0"/>
                  </a:lnTo>
                  <a:close/>
                  <a:moveTo>
                    <a:pt x="945" y="0"/>
                  </a:moveTo>
                  <a:lnTo>
                    <a:pt x="1013" y="0"/>
                  </a:lnTo>
                  <a:lnTo>
                    <a:pt x="1013" y="22"/>
                  </a:lnTo>
                  <a:lnTo>
                    <a:pt x="945" y="22"/>
                  </a:lnTo>
                  <a:lnTo>
                    <a:pt x="945" y="0"/>
                  </a:lnTo>
                  <a:close/>
                  <a:moveTo>
                    <a:pt x="807" y="0"/>
                  </a:moveTo>
                  <a:lnTo>
                    <a:pt x="876" y="0"/>
                  </a:lnTo>
                  <a:lnTo>
                    <a:pt x="876" y="22"/>
                  </a:lnTo>
                  <a:lnTo>
                    <a:pt x="807" y="22"/>
                  </a:lnTo>
                  <a:lnTo>
                    <a:pt x="807" y="0"/>
                  </a:lnTo>
                  <a:close/>
                  <a:moveTo>
                    <a:pt x="669" y="0"/>
                  </a:moveTo>
                  <a:lnTo>
                    <a:pt x="738" y="0"/>
                  </a:lnTo>
                  <a:lnTo>
                    <a:pt x="738" y="22"/>
                  </a:lnTo>
                  <a:lnTo>
                    <a:pt x="669" y="22"/>
                  </a:lnTo>
                  <a:lnTo>
                    <a:pt x="669" y="0"/>
                  </a:lnTo>
                  <a:close/>
                  <a:moveTo>
                    <a:pt x="533" y="0"/>
                  </a:moveTo>
                  <a:lnTo>
                    <a:pt x="600" y="0"/>
                  </a:lnTo>
                  <a:lnTo>
                    <a:pt x="600" y="22"/>
                  </a:lnTo>
                  <a:lnTo>
                    <a:pt x="533" y="22"/>
                  </a:lnTo>
                  <a:lnTo>
                    <a:pt x="533" y="0"/>
                  </a:lnTo>
                  <a:close/>
                  <a:moveTo>
                    <a:pt x="395" y="0"/>
                  </a:moveTo>
                  <a:lnTo>
                    <a:pt x="464" y="0"/>
                  </a:lnTo>
                  <a:lnTo>
                    <a:pt x="464" y="22"/>
                  </a:lnTo>
                  <a:lnTo>
                    <a:pt x="395" y="22"/>
                  </a:lnTo>
                  <a:lnTo>
                    <a:pt x="395" y="0"/>
                  </a:lnTo>
                  <a:close/>
                  <a:moveTo>
                    <a:pt x="257" y="0"/>
                  </a:moveTo>
                  <a:lnTo>
                    <a:pt x="326" y="0"/>
                  </a:lnTo>
                  <a:lnTo>
                    <a:pt x="326" y="22"/>
                  </a:lnTo>
                  <a:lnTo>
                    <a:pt x="257" y="22"/>
                  </a:lnTo>
                  <a:lnTo>
                    <a:pt x="257" y="0"/>
                  </a:lnTo>
                  <a:close/>
                  <a:moveTo>
                    <a:pt x="121" y="0"/>
                  </a:moveTo>
                  <a:lnTo>
                    <a:pt x="188" y="0"/>
                  </a:lnTo>
                  <a:lnTo>
                    <a:pt x="188" y="22"/>
                  </a:lnTo>
                  <a:lnTo>
                    <a:pt x="121" y="22"/>
                  </a:lnTo>
                  <a:lnTo>
                    <a:pt x="121" y="0"/>
                  </a:lnTo>
                  <a:close/>
                  <a:moveTo>
                    <a:pt x="0" y="0"/>
                  </a:moveTo>
                  <a:lnTo>
                    <a:pt x="52" y="0"/>
                  </a:lnTo>
                  <a:lnTo>
                    <a:pt x="52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1" name="Freeform 1599"/>
            <p:cNvSpPr>
              <a:spLocks noEditPoints="1"/>
            </p:cNvSpPr>
            <p:nvPr/>
          </p:nvSpPr>
          <p:spPr bwMode="auto">
            <a:xfrm>
              <a:off x="7522" y="5669"/>
              <a:ext cx="12" cy="307"/>
            </a:xfrm>
            <a:custGeom>
              <a:avLst/>
              <a:gdLst/>
              <a:ahLst/>
              <a:cxnLst>
                <a:cxn ang="0">
                  <a:pos x="0" y="670"/>
                </a:cxn>
                <a:cxn ang="0">
                  <a:pos x="23" y="670"/>
                </a:cxn>
                <a:cxn ang="0">
                  <a:pos x="23" y="739"/>
                </a:cxn>
                <a:cxn ang="0">
                  <a:pos x="0" y="739"/>
                </a:cxn>
                <a:cxn ang="0">
                  <a:pos x="0" y="670"/>
                </a:cxn>
                <a:cxn ang="0">
                  <a:pos x="0" y="534"/>
                </a:cxn>
                <a:cxn ang="0">
                  <a:pos x="23" y="534"/>
                </a:cxn>
                <a:cxn ang="0">
                  <a:pos x="23" y="602"/>
                </a:cxn>
                <a:cxn ang="0">
                  <a:pos x="0" y="602"/>
                </a:cxn>
                <a:cxn ang="0">
                  <a:pos x="0" y="534"/>
                </a:cxn>
                <a:cxn ang="0">
                  <a:pos x="0" y="396"/>
                </a:cxn>
                <a:cxn ang="0">
                  <a:pos x="23" y="396"/>
                </a:cxn>
                <a:cxn ang="0">
                  <a:pos x="23" y="465"/>
                </a:cxn>
                <a:cxn ang="0">
                  <a:pos x="0" y="465"/>
                </a:cxn>
                <a:cxn ang="0">
                  <a:pos x="0" y="396"/>
                </a:cxn>
                <a:cxn ang="0">
                  <a:pos x="0" y="258"/>
                </a:cxn>
                <a:cxn ang="0">
                  <a:pos x="23" y="258"/>
                </a:cxn>
                <a:cxn ang="0">
                  <a:pos x="23" y="327"/>
                </a:cxn>
                <a:cxn ang="0">
                  <a:pos x="0" y="327"/>
                </a:cxn>
                <a:cxn ang="0">
                  <a:pos x="0" y="258"/>
                </a:cxn>
                <a:cxn ang="0">
                  <a:pos x="0" y="121"/>
                </a:cxn>
                <a:cxn ang="0">
                  <a:pos x="23" y="121"/>
                </a:cxn>
                <a:cxn ang="0">
                  <a:pos x="23" y="190"/>
                </a:cxn>
                <a:cxn ang="0">
                  <a:pos x="0" y="190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23" y="0"/>
                </a:cxn>
                <a:cxn ang="0">
                  <a:pos x="23" y="53"/>
                </a:cxn>
                <a:cxn ang="0">
                  <a:pos x="0" y="53"/>
                </a:cxn>
                <a:cxn ang="0">
                  <a:pos x="0" y="0"/>
                </a:cxn>
              </a:cxnLst>
              <a:rect l="0" t="0" r="r" b="b"/>
              <a:pathLst>
                <a:path w="23" h="739">
                  <a:moveTo>
                    <a:pt x="0" y="670"/>
                  </a:moveTo>
                  <a:lnTo>
                    <a:pt x="23" y="670"/>
                  </a:lnTo>
                  <a:lnTo>
                    <a:pt x="23" y="739"/>
                  </a:lnTo>
                  <a:lnTo>
                    <a:pt x="0" y="739"/>
                  </a:lnTo>
                  <a:lnTo>
                    <a:pt x="0" y="670"/>
                  </a:lnTo>
                  <a:close/>
                  <a:moveTo>
                    <a:pt x="0" y="534"/>
                  </a:moveTo>
                  <a:lnTo>
                    <a:pt x="23" y="534"/>
                  </a:lnTo>
                  <a:lnTo>
                    <a:pt x="23" y="602"/>
                  </a:lnTo>
                  <a:lnTo>
                    <a:pt x="0" y="602"/>
                  </a:lnTo>
                  <a:lnTo>
                    <a:pt x="0" y="534"/>
                  </a:lnTo>
                  <a:close/>
                  <a:moveTo>
                    <a:pt x="0" y="396"/>
                  </a:moveTo>
                  <a:lnTo>
                    <a:pt x="23" y="396"/>
                  </a:lnTo>
                  <a:lnTo>
                    <a:pt x="23" y="465"/>
                  </a:lnTo>
                  <a:lnTo>
                    <a:pt x="0" y="465"/>
                  </a:lnTo>
                  <a:lnTo>
                    <a:pt x="0" y="396"/>
                  </a:lnTo>
                  <a:close/>
                  <a:moveTo>
                    <a:pt x="0" y="258"/>
                  </a:moveTo>
                  <a:lnTo>
                    <a:pt x="23" y="258"/>
                  </a:lnTo>
                  <a:lnTo>
                    <a:pt x="23" y="327"/>
                  </a:lnTo>
                  <a:lnTo>
                    <a:pt x="0" y="327"/>
                  </a:lnTo>
                  <a:lnTo>
                    <a:pt x="0" y="258"/>
                  </a:lnTo>
                  <a:close/>
                  <a:moveTo>
                    <a:pt x="0" y="121"/>
                  </a:moveTo>
                  <a:lnTo>
                    <a:pt x="23" y="121"/>
                  </a:lnTo>
                  <a:lnTo>
                    <a:pt x="23" y="190"/>
                  </a:lnTo>
                  <a:lnTo>
                    <a:pt x="0" y="190"/>
                  </a:lnTo>
                  <a:lnTo>
                    <a:pt x="0" y="121"/>
                  </a:lnTo>
                  <a:close/>
                  <a:moveTo>
                    <a:pt x="0" y="0"/>
                  </a:moveTo>
                  <a:lnTo>
                    <a:pt x="23" y="0"/>
                  </a:lnTo>
                  <a:lnTo>
                    <a:pt x="23" y="53"/>
                  </a:lnTo>
                  <a:lnTo>
                    <a:pt x="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2" name="Freeform 1600"/>
            <p:cNvSpPr>
              <a:spLocks noEditPoints="1"/>
            </p:cNvSpPr>
            <p:nvPr/>
          </p:nvSpPr>
          <p:spPr bwMode="auto">
            <a:xfrm>
              <a:off x="6860" y="5651"/>
              <a:ext cx="668" cy="9"/>
            </a:xfrm>
            <a:custGeom>
              <a:avLst/>
              <a:gdLst/>
              <a:ahLst/>
              <a:cxnLst>
                <a:cxn ang="0">
                  <a:pos x="1222" y="0"/>
                </a:cxn>
                <a:cxn ang="0">
                  <a:pos x="1291" y="0"/>
                </a:cxn>
                <a:cxn ang="0">
                  <a:pos x="1291" y="22"/>
                </a:cxn>
                <a:cxn ang="0">
                  <a:pos x="1222" y="22"/>
                </a:cxn>
                <a:cxn ang="0">
                  <a:pos x="1222" y="0"/>
                </a:cxn>
                <a:cxn ang="0">
                  <a:pos x="1084" y="0"/>
                </a:cxn>
                <a:cxn ang="0">
                  <a:pos x="1153" y="0"/>
                </a:cxn>
                <a:cxn ang="0">
                  <a:pos x="1153" y="22"/>
                </a:cxn>
                <a:cxn ang="0">
                  <a:pos x="1084" y="22"/>
                </a:cxn>
                <a:cxn ang="0">
                  <a:pos x="1084" y="0"/>
                </a:cxn>
                <a:cxn ang="0">
                  <a:pos x="947" y="0"/>
                </a:cxn>
                <a:cxn ang="0">
                  <a:pos x="1015" y="0"/>
                </a:cxn>
                <a:cxn ang="0">
                  <a:pos x="1015" y="22"/>
                </a:cxn>
                <a:cxn ang="0">
                  <a:pos x="947" y="22"/>
                </a:cxn>
                <a:cxn ang="0">
                  <a:pos x="947" y="0"/>
                </a:cxn>
                <a:cxn ang="0">
                  <a:pos x="810" y="0"/>
                </a:cxn>
                <a:cxn ang="0">
                  <a:pos x="879" y="0"/>
                </a:cxn>
                <a:cxn ang="0">
                  <a:pos x="879" y="22"/>
                </a:cxn>
                <a:cxn ang="0">
                  <a:pos x="810" y="22"/>
                </a:cxn>
                <a:cxn ang="0">
                  <a:pos x="810" y="0"/>
                </a:cxn>
                <a:cxn ang="0">
                  <a:pos x="672" y="0"/>
                </a:cxn>
                <a:cxn ang="0">
                  <a:pos x="741" y="0"/>
                </a:cxn>
                <a:cxn ang="0">
                  <a:pos x="741" y="22"/>
                </a:cxn>
                <a:cxn ang="0">
                  <a:pos x="672" y="22"/>
                </a:cxn>
                <a:cxn ang="0">
                  <a:pos x="672" y="0"/>
                </a:cxn>
                <a:cxn ang="0">
                  <a:pos x="534" y="0"/>
                </a:cxn>
                <a:cxn ang="0">
                  <a:pos x="603" y="0"/>
                </a:cxn>
                <a:cxn ang="0">
                  <a:pos x="603" y="22"/>
                </a:cxn>
                <a:cxn ang="0">
                  <a:pos x="534" y="22"/>
                </a:cxn>
                <a:cxn ang="0">
                  <a:pos x="534" y="0"/>
                </a:cxn>
                <a:cxn ang="0">
                  <a:pos x="398" y="0"/>
                </a:cxn>
                <a:cxn ang="0">
                  <a:pos x="467" y="0"/>
                </a:cxn>
                <a:cxn ang="0">
                  <a:pos x="467" y="22"/>
                </a:cxn>
                <a:cxn ang="0">
                  <a:pos x="398" y="22"/>
                </a:cxn>
                <a:cxn ang="0">
                  <a:pos x="398" y="0"/>
                </a:cxn>
                <a:cxn ang="0">
                  <a:pos x="260" y="0"/>
                </a:cxn>
                <a:cxn ang="0">
                  <a:pos x="329" y="0"/>
                </a:cxn>
                <a:cxn ang="0">
                  <a:pos x="329" y="22"/>
                </a:cxn>
                <a:cxn ang="0">
                  <a:pos x="260" y="22"/>
                </a:cxn>
                <a:cxn ang="0">
                  <a:pos x="260" y="0"/>
                </a:cxn>
                <a:cxn ang="0">
                  <a:pos x="122" y="0"/>
                </a:cxn>
                <a:cxn ang="0">
                  <a:pos x="191" y="0"/>
                </a:cxn>
                <a:cxn ang="0">
                  <a:pos x="191" y="22"/>
                </a:cxn>
                <a:cxn ang="0">
                  <a:pos x="122" y="22"/>
                </a:cxn>
                <a:cxn ang="0">
                  <a:pos x="122" y="0"/>
                </a:cxn>
                <a:cxn ang="0">
                  <a:pos x="0" y="0"/>
                </a:cxn>
                <a:cxn ang="0">
                  <a:pos x="55" y="0"/>
                </a:cxn>
                <a:cxn ang="0">
                  <a:pos x="55" y="22"/>
                </a:cxn>
                <a:cxn ang="0">
                  <a:pos x="0" y="22"/>
                </a:cxn>
                <a:cxn ang="0">
                  <a:pos x="0" y="0"/>
                </a:cxn>
              </a:cxnLst>
              <a:rect l="0" t="0" r="r" b="b"/>
              <a:pathLst>
                <a:path w="1291" h="22">
                  <a:moveTo>
                    <a:pt x="1222" y="0"/>
                  </a:moveTo>
                  <a:lnTo>
                    <a:pt x="1291" y="0"/>
                  </a:lnTo>
                  <a:lnTo>
                    <a:pt x="1291" y="22"/>
                  </a:lnTo>
                  <a:lnTo>
                    <a:pt x="1222" y="22"/>
                  </a:lnTo>
                  <a:lnTo>
                    <a:pt x="1222" y="0"/>
                  </a:lnTo>
                  <a:close/>
                  <a:moveTo>
                    <a:pt x="1084" y="0"/>
                  </a:moveTo>
                  <a:lnTo>
                    <a:pt x="1153" y="0"/>
                  </a:lnTo>
                  <a:lnTo>
                    <a:pt x="1153" y="22"/>
                  </a:lnTo>
                  <a:lnTo>
                    <a:pt x="1084" y="22"/>
                  </a:lnTo>
                  <a:lnTo>
                    <a:pt x="1084" y="0"/>
                  </a:lnTo>
                  <a:close/>
                  <a:moveTo>
                    <a:pt x="947" y="0"/>
                  </a:moveTo>
                  <a:lnTo>
                    <a:pt x="1015" y="0"/>
                  </a:lnTo>
                  <a:lnTo>
                    <a:pt x="1015" y="22"/>
                  </a:lnTo>
                  <a:lnTo>
                    <a:pt x="947" y="22"/>
                  </a:lnTo>
                  <a:lnTo>
                    <a:pt x="947" y="0"/>
                  </a:lnTo>
                  <a:close/>
                  <a:moveTo>
                    <a:pt x="810" y="0"/>
                  </a:moveTo>
                  <a:lnTo>
                    <a:pt x="879" y="0"/>
                  </a:lnTo>
                  <a:lnTo>
                    <a:pt x="879" y="22"/>
                  </a:lnTo>
                  <a:lnTo>
                    <a:pt x="810" y="22"/>
                  </a:lnTo>
                  <a:lnTo>
                    <a:pt x="810" y="0"/>
                  </a:lnTo>
                  <a:close/>
                  <a:moveTo>
                    <a:pt x="672" y="0"/>
                  </a:moveTo>
                  <a:lnTo>
                    <a:pt x="741" y="0"/>
                  </a:lnTo>
                  <a:lnTo>
                    <a:pt x="741" y="22"/>
                  </a:lnTo>
                  <a:lnTo>
                    <a:pt x="672" y="22"/>
                  </a:lnTo>
                  <a:lnTo>
                    <a:pt x="672" y="0"/>
                  </a:lnTo>
                  <a:close/>
                  <a:moveTo>
                    <a:pt x="534" y="0"/>
                  </a:moveTo>
                  <a:lnTo>
                    <a:pt x="603" y="0"/>
                  </a:lnTo>
                  <a:lnTo>
                    <a:pt x="603" y="22"/>
                  </a:lnTo>
                  <a:lnTo>
                    <a:pt x="534" y="22"/>
                  </a:lnTo>
                  <a:lnTo>
                    <a:pt x="534" y="0"/>
                  </a:lnTo>
                  <a:close/>
                  <a:moveTo>
                    <a:pt x="398" y="0"/>
                  </a:moveTo>
                  <a:lnTo>
                    <a:pt x="467" y="0"/>
                  </a:lnTo>
                  <a:lnTo>
                    <a:pt x="467" y="22"/>
                  </a:lnTo>
                  <a:lnTo>
                    <a:pt x="398" y="22"/>
                  </a:lnTo>
                  <a:lnTo>
                    <a:pt x="398" y="0"/>
                  </a:lnTo>
                  <a:close/>
                  <a:moveTo>
                    <a:pt x="260" y="0"/>
                  </a:moveTo>
                  <a:lnTo>
                    <a:pt x="329" y="0"/>
                  </a:lnTo>
                  <a:lnTo>
                    <a:pt x="329" y="22"/>
                  </a:lnTo>
                  <a:lnTo>
                    <a:pt x="260" y="22"/>
                  </a:lnTo>
                  <a:lnTo>
                    <a:pt x="260" y="0"/>
                  </a:lnTo>
                  <a:close/>
                  <a:moveTo>
                    <a:pt x="122" y="0"/>
                  </a:moveTo>
                  <a:lnTo>
                    <a:pt x="191" y="0"/>
                  </a:lnTo>
                  <a:lnTo>
                    <a:pt x="191" y="22"/>
                  </a:lnTo>
                  <a:lnTo>
                    <a:pt x="122" y="22"/>
                  </a:lnTo>
                  <a:lnTo>
                    <a:pt x="122" y="0"/>
                  </a:lnTo>
                  <a:close/>
                  <a:moveTo>
                    <a:pt x="0" y="0"/>
                  </a:moveTo>
                  <a:lnTo>
                    <a:pt x="55" y="0"/>
                  </a:lnTo>
                  <a:lnTo>
                    <a:pt x="5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3" name="Freeform 1601"/>
            <p:cNvSpPr>
              <a:spLocks noEditPoints="1"/>
            </p:cNvSpPr>
            <p:nvPr/>
          </p:nvSpPr>
          <p:spPr bwMode="auto">
            <a:xfrm>
              <a:off x="6849" y="5102"/>
              <a:ext cx="12" cy="542"/>
            </a:xfrm>
            <a:custGeom>
              <a:avLst/>
              <a:gdLst/>
              <a:ahLst/>
              <a:cxnLst>
                <a:cxn ang="0">
                  <a:pos x="0" y="1236"/>
                </a:cxn>
                <a:cxn ang="0">
                  <a:pos x="24" y="1236"/>
                </a:cxn>
                <a:cxn ang="0">
                  <a:pos x="24" y="1304"/>
                </a:cxn>
                <a:cxn ang="0">
                  <a:pos x="0" y="1304"/>
                </a:cxn>
                <a:cxn ang="0">
                  <a:pos x="0" y="1236"/>
                </a:cxn>
                <a:cxn ang="0">
                  <a:pos x="0" y="1098"/>
                </a:cxn>
                <a:cxn ang="0">
                  <a:pos x="24" y="1098"/>
                </a:cxn>
                <a:cxn ang="0">
                  <a:pos x="24" y="1167"/>
                </a:cxn>
                <a:cxn ang="0">
                  <a:pos x="0" y="1167"/>
                </a:cxn>
                <a:cxn ang="0">
                  <a:pos x="0" y="1098"/>
                </a:cxn>
                <a:cxn ang="0">
                  <a:pos x="0" y="961"/>
                </a:cxn>
                <a:cxn ang="0">
                  <a:pos x="24" y="961"/>
                </a:cxn>
                <a:cxn ang="0">
                  <a:pos x="24" y="1029"/>
                </a:cxn>
                <a:cxn ang="0">
                  <a:pos x="0" y="1029"/>
                </a:cxn>
                <a:cxn ang="0">
                  <a:pos x="0" y="961"/>
                </a:cxn>
                <a:cxn ang="0">
                  <a:pos x="0" y="824"/>
                </a:cxn>
                <a:cxn ang="0">
                  <a:pos x="24" y="824"/>
                </a:cxn>
                <a:cxn ang="0">
                  <a:pos x="24" y="892"/>
                </a:cxn>
                <a:cxn ang="0">
                  <a:pos x="0" y="892"/>
                </a:cxn>
                <a:cxn ang="0">
                  <a:pos x="0" y="824"/>
                </a:cxn>
                <a:cxn ang="0">
                  <a:pos x="0" y="686"/>
                </a:cxn>
                <a:cxn ang="0">
                  <a:pos x="24" y="686"/>
                </a:cxn>
                <a:cxn ang="0">
                  <a:pos x="24" y="755"/>
                </a:cxn>
                <a:cxn ang="0">
                  <a:pos x="0" y="755"/>
                </a:cxn>
                <a:cxn ang="0">
                  <a:pos x="0" y="686"/>
                </a:cxn>
                <a:cxn ang="0">
                  <a:pos x="0" y="548"/>
                </a:cxn>
                <a:cxn ang="0">
                  <a:pos x="24" y="548"/>
                </a:cxn>
                <a:cxn ang="0">
                  <a:pos x="24" y="617"/>
                </a:cxn>
                <a:cxn ang="0">
                  <a:pos x="0" y="617"/>
                </a:cxn>
                <a:cxn ang="0">
                  <a:pos x="0" y="548"/>
                </a:cxn>
                <a:cxn ang="0">
                  <a:pos x="0" y="412"/>
                </a:cxn>
                <a:cxn ang="0">
                  <a:pos x="24" y="412"/>
                </a:cxn>
                <a:cxn ang="0">
                  <a:pos x="24" y="480"/>
                </a:cxn>
                <a:cxn ang="0">
                  <a:pos x="0" y="480"/>
                </a:cxn>
                <a:cxn ang="0">
                  <a:pos x="0" y="412"/>
                </a:cxn>
                <a:cxn ang="0">
                  <a:pos x="0" y="274"/>
                </a:cxn>
                <a:cxn ang="0">
                  <a:pos x="24" y="274"/>
                </a:cxn>
                <a:cxn ang="0">
                  <a:pos x="24" y="343"/>
                </a:cxn>
                <a:cxn ang="0">
                  <a:pos x="0" y="343"/>
                </a:cxn>
                <a:cxn ang="0">
                  <a:pos x="0" y="274"/>
                </a:cxn>
                <a:cxn ang="0">
                  <a:pos x="0" y="136"/>
                </a:cxn>
                <a:cxn ang="0">
                  <a:pos x="24" y="136"/>
                </a:cxn>
                <a:cxn ang="0">
                  <a:pos x="24" y="205"/>
                </a:cxn>
                <a:cxn ang="0">
                  <a:pos x="0" y="205"/>
                </a:cxn>
                <a:cxn ang="0">
                  <a:pos x="0" y="136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67"/>
                </a:cxn>
                <a:cxn ang="0">
                  <a:pos x="0" y="67"/>
                </a:cxn>
                <a:cxn ang="0">
                  <a:pos x="0" y="0"/>
                </a:cxn>
              </a:cxnLst>
              <a:rect l="0" t="0" r="r" b="b"/>
              <a:pathLst>
                <a:path w="24" h="1304">
                  <a:moveTo>
                    <a:pt x="0" y="1236"/>
                  </a:moveTo>
                  <a:lnTo>
                    <a:pt x="24" y="1236"/>
                  </a:lnTo>
                  <a:lnTo>
                    <a:pt x="24" y="1304"/>
                  </a:lnTo>
                  <a:lnTo>
                    <a:pt x="0" y="1304"/>
                  </a:lnTo>
                  <a:lnTo>
                    <a:pt x="0" y="1236"/>
                  </a:lnTo>
                  <a:close/>
                  <a:moveTo>
                    <a:pt x="0" y="1098"/>
                  </a:moveTo>
                  <a:lnTo>
                    <a:pt x="24" y="1098"/>
                  </a:lnTo>
                  <a:lnTo>
                    <a:pt x="24" y="1167"/>
                  </a:lnTo>
                  <a:lnTo>
                    <a:pt x="0" y="1167"/>
                  </a:lnTo>
                  <a:lnTo>
                    <a:pt x="0" y="1098"/>
                  </a:lnTo>
                  <a:close/>
                  <a:moveTo>
                    <a:pt x="0" y="961"/>
                  </a:moveTo>
                  <a:lnTo>
                    <a:pt x="24" y="961"/>
                  </a:lnTo>
                  <a:lnTo>
                    <a:pt x="24" y="1029"/>
                  </a:lnTo>
                  <a:lnTo>
                    <a:pt x="0" y="1029"/>
                  </a:lnTo>
                  <a:lnTo>
                    <a:pt x="0" y="961"/>
                  </a:lnTo>
                  <a:close/>
                  <a:moveTo>
                    <a:pt x="0" y="824"/>
                  </a:moveTo>
                  <a:lnTo>
                    <a:pt x="24" y="824"/>
                  </a:lnTo>
                  <a:lnTo>
                    <a:pt x="24" y="892"/>
                  </a:lnTo>
                  <a:lnTo>
                    <a:pt x="0" y="892"/>
                  </a:lnTo>
                  <a:lnTo>
                    <a:pt x="0" y="824"/>
                  </a:lnTo>
                  <a:close/>
                  <a:moveTo>
                    <a:pt x="0" y="686"/>
                  </a:moveTo>
                  <a:lnTo>
                    <a:pt x="24" y="686"/>
                  </a:lnTo>
                  <a:lnTo>
                    <a:pt x="24" y="755"/>
                  </a:lnTo>
                  <a:lnTo>
                    <a:pt x="0" y="755"/>
                  </a:lnTo>
                  <a:lnTo>
                    <a:pt x="0" y="686"/>
                  </a:lnTo>
                  <a:close/>
                  <a:moveTo>
                    <a:pt x="0" y="548"/>
                  </a:moveTo>
                  <a:lnTo>
                    <a:pt x="24" y="548"/>
                  </a:lnTo>
                  <a:lnTo>
                    <a:pt x="24" y="617"/>
                  </a:lnTo>
                  <a:lnTo>
                    <a:pt x="0" y="617"/>
                  </a:lnTo>
                  <a:lnTo>
                    <a:pt x="0" y="548"/>
                  </a:lnTo>
                  <a:close/>
                  <a:moveTo>
                    <a:pt x="0" y="412"/>
                  </a:moveTo>
                  <a:lnTo>
                    <a:pt x="24" y="412"/>
                  </a:lnTo>
                  <a:lnTo>
                    <a:pt x="24" y="480"/>
                  </a:lnTo>
                  <a:lnTo>
                    <a:pt x="0" y="480"/>
                  </a:lnTo>
                  <a:lnTo>
                    <a:pt x="0" y="412"/>
                  </a:lnTo>
                  <a:close/>
                  <a:moveTo>
                    <a:pt x="0" y="274"/>
                  </a:moveTo>
                  <a:lnTo>
                    <a:pt x="24" y="274"/>
                  </a:lnTo>
                  <a:lnTo>
                    <a:pt x="24" y="343"/>
                  </a:lnTo>
                  <a:lnTo>
                    <a:pt x="0" y="343"/>
                  </a:lnTo>
                  <a:lnTo>
                    <a:pt x="0" y="274"/>
                  </a:lnTo>
                  <a:close/>
                  <a:moveTo>
                    <a:pt x="0" y="136"/>
                  </a:moveTo>
                  <a:lnTo>
                    <a:pt x="24" y="136"/>
                  </a:lnTo>
                  <a:lnTo>
                    <a:pt x="24" y="205"/>
                  </a:lnTo>
                  <a:lnTo>
                    <a:pt x="0" y="205"/>
                  </a:lnTo>
                  <a:lnTo>
                    <a:pt x="0" y="136"/>
                  </a:lnTo>
                  <a:close/>
                  <a:moveTo>
                    <a:pt x="0" y="0"/>
                  </a:moveTo>
                  <a:lnTo>
                    <a:pt x="24" y="0"/>
                  </a:lnTo>
                  <a:lnTo>
                    <a:pt x="24" y="67"/>
                  </a:lnTo>
                  <a:lnTo>
                    <a:pt x="0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4" name="Freeform 1602"/>
            <p:cNvSpPr>
              <a:spLocks noEditPoints="1"/>
            </p:cNvSpPr>
            <p:nvPr/>
          </p:nvSpPr>
          <p:spPr bwMode="auto">
            <a:xfrm>
              <a:off x="6851" y="5089"/>
              <a:ext cx="1459" cy="10"/>
            </a:xfrm>
            <a:custGeom>
              <a:avLst/>
              <a:gdLst/>
              <a:ahLst/>
              <a:cxnLst>
                <a:cxn ang="0">
                  <a:pos x="2815" y="0"/>
                </a:cxn>
                <a:cxn ang="0">
                  <a:pos x="2748" y="24"/>
                </a:cxn>
                <a:cxn ang="0">
                  <a:pos x="2610" y="0"/>
                </a:cxn>
                <a:cxn ang="0">
                  <a:pos x="2679" y="24"/>
                </a:cxn>
                <a:cxn ang="0">
                  <a:pos x="2610" y="0"/>
                </a:cxn>
                <a:cxn ang="0">
                  <a:pos x="2541" y="0"/>
                </a:cxn>
                <a:cxn ang="0">
                  <a:pos x="2472" y="24"/>
                </a:cxn>
                <a:cxn ang="0">
                  <a:pos x="2335" y="0"/>
                </a:cxn>
                <a:cxn ang="0">
                  <a:pos x="2403" y="24"/>
                </a:cxn>
                <a:cxn ang="0">
                  <a:pos x="2335" y="0"/>
                </a:cxn>
                <a:cxn ang="0">
                  <a:pos x="2267" y="0"/>
                </a:cxn>
                <a:cxn ang="0">
                  <a:pos x="2198" y="24"/>
                </a:cxn>
                <a:cxn ang="0">
                  <a:pos x="2060" y="0"/>
                </a:cxn>
                <a:cxn ang="0">
                  <a:pos x="2129" y="24"/>
                </a:cxn>
                <a:cxn ang="0">
                  <a:pos x="2060" y="0"/>
                </a:cxn>
                <a:cxn ang="0">
                  <a:pos x="1991" y="0"/>
                </a:cxn>
                <a:cxn ang="0">
                  <a:pos x="1923" y="24"/>
                </a:cxn>
                <a:cxn ang="0">
                  <a:pos x="1786" y="0"/>
                </a:cxn>
                <a:cxn ang="0">
                  <a:pos x="1855" y="24"/>
                </a:cxn>
                <a:cxn ang="0">
                  <a:pos x="1786" y="0"/>
                </a:cxn>
                <a:cxn ang="0">
                  <a:pos x="1717" y="0"/>
                </a:cxn>
                <a:cxn ang="0">
                  <a:pos x="1648" y="24"/>
                </a:cxn>
                <a:cxn ang="0">
                  <a:pos x="1511" y="0"/>
                </a:cxn>
                <a:cxn ang="0">
                  <a:pos x="1579" y="24"/>
                </a:cxn>
                <a:cxn ang="0">
                  <a:pos x="1511" y="0"/>
                </a:cxn>
                <a:cxn ang="0">
                  <a:pos x="1442" y="0"/>
                </a:cxn>
                <a:cxn ang="0">
                  <a:pos x="1374" y="24"/>
                </a:cxn>
                <a:cxn ang="0">
                  <a:pos x="1236" y="0"/>
                </a:cxn>
                <a:cxn ang="0">
                  <a:pos x="1305" y="24"/>
                </a:cxn>
                <a:cxn ang="0">
                  <a:pos x="1236" y="0"/>
                </a:cxn>
                <a:cxn ang="0">
                  <a:pos x="1167" y="0"/>
                </a:cxn>
                <a:cxn ang="0">
                  <a:pos x="1099" y="24"/>
                </a:cxn>
                <a:cxn ang="0">
                  <a:pos x="962" y="0"/>
                </a:cxn>
                <a:cxn ang="0">
                  <a:pos x="1030" y="24"/>
                </a:cxn>
                <a:cxn ang="0">
                  <a:pos x="962" y="0"/>
                </a:cxn>
                <a:cxn ang="0">
                  <a:pos x="893" y="0"/>
                </a:cxn>
                <a:cxn ang="0">
                  <a:pos x="824" y="24"/>
                </a:cxn>
                <a:cxn ang="0">
                  <a:pos x="687" y="0"/>
                </a:cxn>
                <a:cxn ang="0">
                  <a:pos x="755" y="24"/>
                </a:cxn>
                <a:cxn ang="0">
                  <a:pos x="687" y="0"/>
                </a:cxn>
                <a:cxn ang="0">
                  <a:pos x="618" y="0"/>
                </a:cxn>
                <a:cxn ang="0">
                  <a:pos x="549" y="24"/>
                </a:cxn>
                <a:cxn ang="0">
                  <a:pos x="412" y="0"/>
                </a:cxn>
                <a:cxn ang="0">
                  <a:pos x="481" y="24"/>
                </a:cxn>
                <a:cxn ang="0">
                  <a:pos x="412" y="0"/>
                </a:cxn>
                <a:cxn ang="0">
                  <a:pos x="343" y="0"/>
                </a:cxn>
                <a:cxn ang="0">
                  <a:pos x="275" y="24"/>
                </a:cxn>
                <a:cxn ang="0">
                  <a:pos x="137" y="0"/>
                </a:cxn>
                <a:cxn ang="0">
                  <a:pos x="206" y="24"/>
                </a:cxn>
                <a:cxn ang="0">
                  <a:pos x="137" y="0"/>
                </a:cxn>
                <a:cxn ang="0">
                  <a:pos x="69" y="0"/>
                </a:cxn>
                <a:cxn ang="0">
                  <a:pos x="0" y="24"/>
                </a:cxn>
              </a:cxnLst>
              <a:rect l="0" t="0" r="r" b="b"/>
              <a:pathLst>
                <a:path w="2815" h="24">
                  <a:moveTo>
                    <a:pt x="2748" y="0"/>
                  </a:moveTo>
                  <a:lnTo>
                    <a:pt x="2815" y="0"/>
                  </a:lnTo>
                  <a:lnTo>
                    <a:pt x="2815" y="24"/>
                  </a:lnTo>
                  <a:lnTo>
                    <a:pt x="2748" y="24"/>
                  </a:lnTo>
                  <a:lnTo>
                    <a:pt x="2748" y="0"/>
                  </a:lnTo>
                  <a:close/>
                  <a:moveTo>
                    <a:pt x="2610" y="0"/>
                  </a:moveTo>
                  <a:lnTo>
                    <a:pt x="2679" y="0"/>
                  </a:lnTo>
                  <a:lnTo>
                    <a:pt x="2679" y="24"/>
                  </a:lnTo>
                  <a:lnTo>
                    <a:pt x="2610" y="24"/>
                  </a:lnTo>
                  <a:lnTo>
                    <a:pt x="2610" y="0"/>
                  </a:lnTo>
                  <a:close/>
                  <a:moveTo>
                    <a:pt x="2472" y="0"/>
                  </a:moveTo>
                  <a:lnTo>
                    <a:pt x="2541" y="0"/>
                  </a:lnTo>
                  <a:lnTo>
                    <a:pt x="2541" y="24"/>
                  </a:lnTo>
                  <a:lnTo>
                    <a:pt x="2472" y="24"/>
                  </a:lnTo>
                  <a:lnTo>
                    <a:pt x="2472" y="0"/>
                  </a:lnTo>
                  <a:close/>
                  <a:moveTo>
                    <a:pt x="2335" y="0"/>
                  </a:moveTo>
                  <a:lnTo>
                    <a:pt x="2403" y="0"/>
                  </a:lnTo>
                  <a:lnTo>
                    <a:pt x="2403" y="24"/>
                  </a:lnTo>
                  <a:lnTo>
                    <a:pt x="2335" y="24"/>
                  </a:lnTo>
                  <a:lnTo>
                    <a:pt x="2335" y="0"/>
                  </a:lnTo>
                  <a:close/>
                  <a:moveTo>
                    <a:pt x="2198" y="0"/>
                  </a:moveTo>
                  <a:lnTo>
                    <a:pt x="2267" y="0"/>
                  </a:lnTo>
                  <a:lnTo>
                    <a:pt x="2267" y="24"/>
                  </a:lnTo>
                  <a:lnTo>
                    <a:pt x="2198" y="24"/>
                  </a:lnTo>
                  <a:lnTo>
                    <a:pt x="2198" y="0"/>
                  </a:lnTo>
                  <a:close/>
                  <a:moveTo>
                    <a:pt x="2060" y="0"/>
                  </a:moveTo>
                  <a:lnTo>
                    <a:pt x="2129" y="0"/>
                  </a:lnTo>
                  <a:lnTo>
                    <a:pt x="2129" y="24"/>
                  </a:lnTo>
                  <a:lnTo>
                    <a:pt x="2060" y="24"/>
                  </a:lnTo>
                  <a:lnTo>
                    <a:pt x="2060" y="0"/>
                  </a:lnTo>
                  <a:close/>
                  <a:moveTo>
                    <a:pt x="1923" y="0"/>
                  </a:moveTo>
                  <a:lnTo>
                    <a:pt x="1991" y="0"/>
                  </a:lnTo>
                  <a:lnTo>
                    <a:pt x="1991" y="24"/>
                  </a:lnTo>
                  <a:lnTo>
                    <a:pt x="1923" y="24"/>
                  </a:lnTo>
                  <a:lnTo>
                    <a:pt x="1923" y="0"/>
                  </a:lnTo>
                  <a:close/>
                  <a:moveTo>
                    <a:pt x="1786" y="0"/>
                  </a:moveTo>
                  <a:lnTo>
                    <a:pt x="1855" y="0"/>
                  </a:lnTo>
                  <a:lnTo>
                    <a:pt x="1855" y="24"/>
                  </a:lnTo>
                  <a:lnTo>
                    <a:pt x="1786" y="24"/>
                  </a:lnTo>
                  <a:lnTo>
                    <a:pt x="1786" y="0"/>
                  </a:lnTo>
                  <a:close/>
                  <a:moveTo>
                    <a:pt x="1648" y="0"/>
                  </a:moveTo>
                  <a:lnTo>
                    <a:pt x="1717" y="0"/>
                  </a:lnTo>
                  <a:lnTo>
                    <a:pt x="1717" y="24"/>
                  </a:lnTo>
                  <a:lnTo>
                    <a:pt x="1648" y="24"/>
                  </a:lnTo>
                  <a:lnTo>
                    <a:pt x="1648" y="0"/>
                  </a:lnTo>
                  <a:close/>
                  <a:moveTo>
                    <a:pt x="1511" y="0"/>
                  </a:moveTo>
                  <a:lnTo>
                    <a:pt x="1579" y="0"/>
                  </a:lnTo>
                  <a:lnTo>
                    <a:pt x="1579" y="24"/>
                  </a:lnTo>
                  <a:lnTo>
                    <a:pt x="1511" y="24"/>
                  </a:lnTo>
                  <a:lnTo>
                    <a:pt x="1511" y="0"/>
                  </a:lnTo>
                  <a:close/>
                  <a:moveTo>
                    <a:pt x="1374" y="0"/>
                  </a:moveTo>
                  <a:lnTo>
                    <a:pt x="1442" y="0"/>
                  </a:lnTo>
                  <a:lnTo>
                    <a:pt x="1442" y="24"/>
                  </a:lnTo>
                  <a:lnTo>
                    <a:pt x="1374" y="24"/>
                  </a:lnTo>
                  <a:lnTo>
                    <a:pt x="1374" y="0"/>
                  </a:lnTo>
                  <a:close/>
                  <a:moveTo>
                    <a:pt x="1236" y="0"/>
                  </a:moveTo>
                  <a:lnTo>
                    <a:pt x="1305" y="0"/>
                  </a:lnTo>
                  <a:lnTo>
                    <a:pt x="1305" y="24"/>
                  </a:lnTo>
                  <a:lnTo>
                    <a:pt x="1236" y="24"/>
                  </a:lnTo>
                  <a:lnTo>
                    <a:pt x="1236" y="0"/>
                  </a:lnTo>
                  <a:close/>
                  <a:moveTo>
                    <a:pt x="1099" y="0"/>
                  </a:moveTo>
                  <a:lnTo>
                    <a:pt x="1167" y="0"/>
                  </a:lnTo>
                  <a:lnTo>
                    <a:pt x="1167" y="24"/>
                  </a:lnTo>
                  <a:lnTo>
                    <a:pt x="1099" y="24"/>
                  </a:lnTo>
                  <a:lnTo>
                    <a:pt x="1099" y="0"/>
                  </a:lnTo>
                  <a:close/>
                  <a:moveTo>
                    <a:pt x="962" y="0"/>
                  </a:moveTo>
                  <a:lnTo>
                    <a:pt x="1030" y="0"/>
                  </a:lnTo>
                  <a:lnTo>
                    <a:pt x="1030" y="24"/>
                  </a:lnTo>
                  <a:lnTo>
                    <a:pt x="962" y="24"/>
                  </a:lnTo>
                  <a:lnTo>
                    <a:pt x="962" y="0"/>
                  </a:lnTo>
                  <a:close/>
                  <a:moveTo>
                    <a:pt x="824" y="0"/>
                  </a:moveTo>
                  <a:lnTo>
                    <a:pt x="893" y="0"/>
                  </a:lnTo>
                  <a:lnTo>
                    <a:pt x="893" y="24"/>
                  </a:lnTo>
                  <a:lnTo>
                    <a:pt x="824" y="24"/>
                  </a:lnTo>
                  <a:lnTo>
                    <a:pt x="824" y="0"/>
                  </a:lnTo>
                  <a:close/>
                  <a:moveTo>
                    <a:pt x="687" y="0"/>
                  </a:moveTo>
                  <a:lnTo>
                    <a:pt x="755" y="0"/>
                  </a:lnTo>
                  <a:lnTo>
                    <a:pt x="755" y="24"/>
                  </a:lnTo>
                  <a:lnTo>
                    <a:pt x="687" y="24"/>
                  </a:lnTo>
                  <a:lnTo>
                    <a:pt x="687" y="0"/>
                  </a:lnTo>
                  <a:close/>
                  <a:moveTo>
                    <a:pt x="549" y="0"/>
                  </a:moveTo>
                  <a:lnTo>
                    <a:pt x="618" y="0"/>
                  </a:lnTo>
                  <a:lnTo>
                    <a:pt x="618" y="24"/>
                  </a:lnTo>
                  <a:lnTo>
                    <a:pt x="549" y="24"/>
                  </a:lnTo>
                  <a:lnTo>
                    <a:pt x="549" y="0"/>
                  </a:lnTo>
                  <a:close/>
                  <a:moveTo>
                    <a:pt x="412" y="0"/>
                  </a:moveTo>
                  <a:lnTo>
                    <a:pt x="481" y="0"/>
                  </a:lnTo>
                  <a:lnTo>
                    <a:pt x="481" y="24"/>
                  </a:lnTo>
                  <a:lnTo>
                    <a:pt x="412" y="24"/>
                  </a:lnTo>
                  <a:lnTo>
                    <a:pt x="412" y="0"/>
                  </a:lnTo>
                  <a:close/>
                  <a:moveTo>
                    <a:pt x="275" y="0"/>
                  </a:moveTo>
                  <a:lnTo>
                    <a:pt x="343" y="0"/>
                  </a:lnTo>
                  <a:lnTo>
                    <a:pt x="343" y="24"/>
                  </a:lnTo>
                  <a:lnTo>
                    <a:pt x="275" y="24"/>
                  </a:lnTo>
                  <a:lnTo>
                    <a:pt x="275" y="0"/>
                  </a:lnTo>
                  <a:close/>
                  <a:moveTo>
                    <a:pt x="137" y="0"/>
                  </a:moveTo>
                  <a:lnTo>
                    <a:pt x="206" y="0"/>
                  </a:lnTo>
                  <a:lnTo>
                    <a:pt x="206" y="24"/>
                  </a:lnTo>
                  <a:lnTo>
                    <a:pt x="137" y="24"/>
                  </a:lnTo>
                  <a:lnTo>
                    <a:pt x="137" y="0"/>
                  </a:lnTo>
                  <a:close/>
                  <a:moveTo>
                    <a:pt x="0" y="0"/>
                  </a:moveTo>
                  <a:lnTo>
                    <a:pt x="69" y="0"/>
                  </a:lnTo>
                  <a:lnTo>
                    <a:pt x="69" y="24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5" name="Freeform 1603"/>
            <p:cNvSpPr>
              <a:spLocks noEditPoints="1"/>
            </p:cNvSpPr>
            <p:nvPr/>
          </p:nvSpPr>
          <p:spPr bwMode="auto">
            <a:xfrm>
              <a:off x="8339" y="5100"/>
              <a:ext cx="12" cy="869"/>
            </a:xfrm>
            <a:custGeom>
              <a:avLst/>
              <a:gdLst/>
              <a:ahLst/>
              <a:cxnLst>
                <a:cxn ang="0">
                  <a:pos x="24" y="2060"/>
                </a:cxn>
                <a:cxn ang="0">
                  <a:pos x="0" y="2089"/>
                </a:cxn>
                <a:cxn ang="0">
                  <a:pos x="0" y="1924"/>
                </a:cxn>
                <a:cxn ang="0">
                  <a:pos x="24" y="1991"/>
                </a:cxn>
                <a:cxn ang="0">
                  <a:pos x="0" y="1924"/>
                </a:cxn>
                <a:cxn ang="0">
                  <a:pos x="24" y="1786"/>
                </a:cxn>
                <a:cxn ang="0">
                  <a:pos x="0" y="1855"/>
                </a:cxn>
                <a:cxn ang="0">
                  <a:pos x="0" y="1648"/>
                </a:cxn>
                <a:cxn ang="0">
                  <a:pos x="24" y="1717"/>
                </a:cxn>
                <a:cxn ang="0">
                  <a:pos x="0" y="1648"/>
                </a:cxn>
                <a:cxn ang="0">
                  <a:pos x="24" y="1512"/>
                </a:cxn>
                <a:cxn ang="0">
                  <a:pos x="0" y="1579"/>
                </a:cxn>
                <a:cxn ang="0">
                  <a:pos x="0" y="1374"/>
                </a:cxn>
                <a:cxn ang="0">
                  <a:pos x="24" y="1443"/>
                </a:cxn>
                <a:cxn ang="0">
                  <a:pos x="0" y="1374"/>
                </a:cxn>
                <a:cxn ang="0">
                  <a:pos x="24" y="1236"/>
                </a:cxn>
                <a:cxn ang="0">
                  <a:pos x="0" y="1305"/>
                </a:cxn>
                <a:cxn ang="0">
                  <a:pos x="0" y="1100"/>
                </a:cxn>
                <a:cxn ang="0">
                  <a:pos x="24" y="1167"/>
                </a:cxn>
                <a:cxn ang="0">
                  <a:pos x="0" y="1100"/>
                </a:cxn>
                <a:cxn ang="0">
                  <a:pos x="24" y="962"/>
                </a:cxn>
                <a:cxn ang="0">
                  <a:pos x="0" y="1031"/>
                </a:cxn>
                <a:cxn ang="0">
                  <a:pos x="0" y="824"/>
                </a:cxn>
                <a:cxn ang="0">
                  <a:pos x="24" y="893"/>
                </a:cxn>
                <a:cxn ang="0">
                  <a:pos x="0" y="824"/>
                </a:cxn>
                <a:cxn ang="0">
                  <a:pos x="24" y="688"/>
                </a:cxn>
                <a:cxn ang="0">
                  <a:pos x="0" y="755"/>
                </a:cxn>
                <a:cxn ang="0">
                  <a:pos x="0" y="550"/>
                </a:cxn>
                <a:cxn ang="0">
                  <a:pos x="24" y="619"/>
                </a:cxn>
                <a:cxn ang="0">
                  <a:pos x="0" y="550"/>
                </a:cxn>
                <a:cxn ang="0">
                  <a:pos x="24" y="412"/>
                </a:cxn>
                <a:cxn ang="0">
                  <a:pos x="0" y="481"/>
                </a:cxn>
                <a:cxn ang="0">
                  <a:pos x="0" y="276"/>
                </a:cxn>
                <a:cxn ang="0">
                  <a:pos x="24" y="343"/>
                </a:cxn>
                <a:cxn ang="0">
                  <a:pos x="0" y="276"/>
                </a:cxn>
                <a:cxn ang="0">
                  <a:pos x="24" y="138"/>
                </a:cxn>
                <a:cxn ang="0">
                  <a:pos x="0" y="207"/>
                </a:cxn>
                <a:cxn ang="0">
                  <a:pos x="0" y="0"/>
                </a:cxn>
                <a:cxn ang="0">
                  <a:pos x="24" y="69"/>
                </a:cxn>
                <a:cxn ang="0">
                  <a:pos x="0" y="0"/>
                </a:cxn>
              </a:cxnLst>
              <a:rect l="0" t="0" r="r" b="b"/>
              <a:pathLst>
                <a:path w="24" h="2089">
                  <a:moveTo>
                    <a:pt x="0" y="2060"/>
                  </a:moveTo>
                  <a:lnTo>
                    <a:pt x="24" y="2060"/>
                  </a:lnTo>
                  <a:lnTo>
                    <a:pt x="24" y="2089"/>
                  </a:lnTo>
                  <a:lnTo>
                    <a:pt x="0" y="2089"/>
                  </a:lnTo>
                  <a:lnTo>
                    <a:pt x="0" y="2060"/>
                  </a:lnTo>
                  <a:close/>
                  <a:moveTo>
                    <a:pt x="0" y="1924"/>
                  </a:moveTo>
                  <a:lnTo>
                    <a:pt x="24" y="1924"/>
                  </a:lnTo>
                  <a:lnTo>
                    <a:pt x="24" y="1991"/>
                  </a:lnTo>
                  <a:lnTo>
                    <a:pt x="0" y="1991"/>
                  </a:lnTo>
                  <a:lnTo>
                    <a:pt x="0" y="1924"/>
                  </a:lnTo>
                  <a:close/>
                  <a:moveTo>
                    <a:pt x="0" y="1786"/>
                  </a:moveTo>
                  <a:lnTo>
                    <a:pt x="24" y="1786"/>
                  </a:lnTo>
                  <a:lnTo>
                    <a:pt x="24" y="1855"/>
                  </a:lnTo>
                  <a:lnTo>
                    <a:pt x="0" y="1855"/>
                  </a:lnTo>
                  <a:lnTo>
                    <a:pt x="0" y="1786"/>
                  </a:lnTo>
                  <a:close/>
                  <a:moveTo>
                    <a:pt x="0" y="1648"/>
                  </a:moveTo>
                  <a:lnTo>
                    <a:pt x="24" y="1648"/>
                  </a:lnTo>
                  <a:lnTo>
                    <a:pt x="24" y="1717"/>
                  </a:lnTo>
                  <a:lnTo>
                    <a:pt x="0" y="1717"/>
                  </a:lnTo>
                  <a:lnTo>
                    <a:pt x="0" y="1648"/>
                  </a:lnTo>
                  <a:close/>
                  <a:moveTo>
                    <a:pt x="0" y="1512"/>
                  </a:moveTo>
                  <a:lnTo>
                    <a:pt x="24" y="1512"/>
                  </a:lnTo>
                  <a:lnTo>
                    <a:pt x="24" y="1579"/>
                  </a:lnTo>
                  <a:lnTo>
                    <a:pt x="0" y="1579"/>
                  </a:lnTo>
                  <a:lnTo>
                    <a:pt x="0" y="1512"/>
                  </a:lnTo>
                  <a:close/>
                  <a:moveTo>
                    <a:pt x="0" y="1374"/>
                  </a:moveTo>
                  <a:lnTo>
                    <a:pt x="24" y="1374"/>
                  </a:lnTo>
                  <a:lnTo>
                    <a:pt x="24" y="1443"/>
                  </a:lnTo>
                  <a:lnTo>
                    <a:pt x="0" y="1443"/>
                  </a:lnTo>
                  <a:lnTo>
                    <a:pt x="0" y="1374"/>
                  </a:lnTo>
                  <a:close/>
                  <a:moveTo>
                    <a:pt x="0" y="1236"/>
                  </a:moveTo>
                  <a:lnTo>
                    <a:pt x="24" y="1236"/>
                  </a:lnTo>
                  <a:lnTo>
                    <a:pt x="24" y="1305"/>
                  </a:lnTo>
                  <a:lnTo>
                    <a:pt x="0" y="1305"/>
                  </a:lnTo>
                  <a:lnTo>
                    <a:pt x="0" y="1236"/>
                  </a:lnTo>
                  <a:close/>
                  <a:moveTo>
                    <a:pt x="0" y="1100"/>
                  </a:moveTo>
                  <a:lnTo>
                    <a:pt x="24" y="1100"/>
                  </a:lnTo>
                  <a:lnTo>
                    <a:pt x="24" y="1167"/>
                  </a:lnTo>
                  <a:lnTo>
                    <a:pt x="0" y="1167"/>
                  </a:lnTo>
                  <a:lnTo>
                    <a:pt x="0" y="1100"/>
                  </a:lnTo>
                  <a:close/>
                  <a:moveTo>
                    <a:pt x="0" y="962"/>
                  </a:moveTo>
                  <a:lnTo>
                    <a:pt x="24" y="962"/>
                  </a:lnTo>
                  <a:lnTo>
                    <a:pt x="24" y="1031"/>
                  </a:lnTo>
                  <a:lnTo>
                    <a:pt x="0" y="1031"/>
                  </a:lnTo>
                  <a:lnTo>
                    <a:pt x="0" y="962"/>
                  </a:lnTo>
                  <a:close/>
                  <a:moveTo>
                    <a:pt x="0" y="824"/>
                  </a:moveTo>
                  <a:lnTo>
                    <a:pt x="24" y="824"/>
                  </a:lnTo>
                  <a:lnTo>
                    <a:pt x="24" y="893"/>
                  </a:lnTo>
                  <a:lnTo>
                    <a:pt x="0" y="893"/>
                  </a:lnTo>
                  <a:lnTo>
                    <a:pt x="0" y="824"/>
                  </a:lnTo>
                  <a:close/>
                  <a:moveTo>
                    <a:pt x="0" y="688"/>
                  </a:moveTo>
                  <a:lnTo>
                    <a:pt x="24" y="688"/>
                  </a:lnTo>
                  <a:lnTo>
                    <a:pt x="24" y="755"/>
                  </a:lnTo>
                  <a:lnTo>
                    <a:pt x="0" y="755"/>
                  </a:lnTo>
                  <a:lnTo>
                    <a:pt x="0" y="688"/>
                  </a:lnTo>
                  <a:close/>
                  <a:moveTo>
                    <a:pt x="0" y="550"/>
                  </a:moveTo>
                  <a:lnTo>
                    <a:pt x="24" y="550"/>
                  </a:lnTo>
                  <a:lnTo>
                    <a:pt x="24" y="619"/>
                  </a:lnTo>
                  <a:lnTo>
                    <a:pt x="0" y="619"/>
                  </a:lnTo>
                  <a:lnTo>
                    <a:pt x="0" y="550"/>
                  </a:lnTo>
                  <a:close/>
                  <a:moveTo>
                    <a:pt x="0" y="412"/>
                  </a:moveTo>
                  <a:lnTo>
                    <a:pt x="24" y="412"/>
                  </a:lnTo>
                  <a:lnTo>
                    <a:pt x="24" y="481"/>
                  </a:lnTo>
                  <a:lnTo>
                    <a:pt x="0" y="481"/>
                  </a:lnTo>
                  <a:lnTo>
                    <a:pt x="0" y="412"/>
                  </a:lnTo>
                  <a:close/>
                  <a:moveTo>
                    <a:pt x="0" y="276"/>
                  </a:moveTo>
                  <a:lnTo>
                    <a:pt x="24" y="276"/>
                  </a:lnTo>
                  <a:lnTo>
                    <a:pt x="24" y="343"/>
                  </a:lnTo>
                  <a:lnTo>
                    <a:pt x="0" y="343"/>
                  </a:lnTo>
                  <a:lnTo>
                    <a:pt x="0" y="276"/>
                  </a:lnTo>
                  <a:close/>
                  <a:moveTo>
                    <a:pt x="0" y="138"/>
                  </a:moveTo>
                  <a:lnTo>
                    <a:pt x="24" y="138"/>
                  </a:lnTo>
                  <a:lnTo>
                    <a:pt x="24" y="207"/>
                  </a:lnTo>
                  <a:lnTo>
                    <a:pt x="0" y="207"/>
                  </a:lnTo>
                  <a:lnTo>
                    <a:pt x="0" y="138"/>
                  </a:lnTo>
                  <a:close/>
                  <a:moveTo>
                    <a:pt x="0" y="0"/>
                  </a:moveTo>
                  <a:lnTo>
                    <a:pt x="24" y="0"/>
                  </a:lnTo>
                  <a:lnTo>
                    <a:pt x="24" y="69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 w="0">
              <a:solidFill>
                <a:srgbClr val="7F7F7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6" name="Freeform 1604"/>
            <p:cNvSpPr>
              <a:spLocks/>
            </p:cNvSpPr>
            <p:nvPr/>
          </p:nvSpPr>
          <p:spPr bwMode="auto">
            <a:xfrm>
              <a:off x="8396" y="5316"/>
              <a:ext cx="50" cy="4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7" y="4"/>
                </a:cxn>
                <a:cxn ang="0">
                  <a:pos x="82" y="14"/>
                </a:cxn>
                <a:cxn ang="0">
                  <a:pos x="93" y="29"/>
                </a:cxn>
                <a:cxn ang="0">
                  <a:pos x="97" y="47"/>
                </a:cxn>
                <a:cxn ang="0">
                  <a:pos x="93" y="67"/>
                </a:cxn>
                <a:cxn ang="0">
                  <a:pos x="82" y="82"/>
                </a:cxn>
                <a:cxn ang="0">
                  <a:pos x="67" y="92"/>
                </a:cxn>
                <a:cxn ang="0">
                  <a:pos x="49" y="97"/>
                </a:cxn>
                <a:cxn ang="0">
                  <a:pos x="30" y="92"/>
                </a:cxn>
                <a:cxn ang="0">
                  <a:pos x="15" y="82"/>
                </a:cxn>
                <a:cxn ang="0">
                  <a:pos x="4" y="67"/>
                </a:cxn>
                <a:cxn ang="0">
                  <a:pos x="0" y="47"/>
                </a:cxn>
                <a:cxn ang="0">
                  <a:pos x="4" y="29"/>
                </a:cxn>
                <a:cxn ang="0">
                  <a:pos x="15" y="14"/>
                </a:cxn>
                <a:cxn ang="0">
                  <a:pos x="30" y="4"/>
                </a:cxn>
                <a:cxn ang="0">
                  <a:pos x="49" y="0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lnTo>
                    <a:pt x="67" y="4"/>
                  </a:lnTo>
                  <a:lnTo>
                    <a:pt x="82" y="14"/>
                  </a:lnTo>
                  <a:lnTo>
                    <a:pt x="93" y="29"/>
                  </a:lnTo>
                  <a:lnTo>
                    <a:pt x="97" y="47"/>
                  </a:lnTo>
                  <a:lnTo>
                    <a:pt x="93" y="67"/>
                  </a:lnTo>
                  <a:lnTo>
                    <a:pt x="82" y="82"/>
                  </a:lnTo>
                  <a:lnTo>
                    <a:pt x="67" y="92"/>
                  </a:lnTo>
                  <a:lnTo>
                    <a:pt x="49" y="97"/>
                  </a:lnTo>
                  <a:lnTo>
                    <a:pt x="30" y="92"/>
                  </a:lnTo>
                  <a:lnTo>
                    <a:pt x="15" y="82"/>
                  </a:lnTo>
                  <a:lnTo>
                    <a:pt x="4" y="67"/>
                  </a:lnTo>
                  <a:lnTo>
                    <a:pt x="0" y="47"/>
                  </a:lnTo>
                  <a:lnTo>
                    <a:pt x="4" y="29"/>
                  </a:lnTo>
                  <a:lnTo>
                    <a:pt x="15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697" name="Text Box 1605"/>
            <p:cNvSpPr txBox="1">
              <a:spLocks noChangeArrowheads="1"/>
            </p:cNvSpPr>
            <p:nvPr/>
          </p:nvSpPr>
          <p:spPr bwMode="auto">
            <a:xfrm>
              <a:off x="6285" y="5271"/>
              <a:ext cx="474" cy="16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</a:t>
              </a:r>
              <a:r>
                <a:rPr kumimoji="0" lang="en-US" sz="16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SUBVT</a:t>
              </a:r>
              <a:endPara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98" name="Text Box 1606"/>
            <p:cNvSpPr txBox="1">
              <a:spLocks noChangeArrowheads="1"/>
            </p:cNvSpPr>
            <p:nvPr/>
          </p:nvSpPr>
          <p:spPr bwMode="auto">
            <a:xfrm>
              <a:off x="7334" y="4856"/>
              <a:ext cx="398" cy="2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V</a:t>
              </a:r>
              <a:r>
                <a:rPr kumimoji="0" lang="en-US" sz="16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DDH</a:t>
              </a: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99" name="Text Box 1607"/>
            <p:cNvSpPr txBox="1">
              <a:spLocks noChangeArrowheads="1"/>
            </p:cNvSpPr>
            <p:nvPr/>
          </p:nvSpPr>
          <p:spPr bwMode="auto">
            <a:xfrm>
              <a:off x="7286" y="5091"/>
              <a:ext cx="455" cy="16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Times New Roman" pitchFamily="18" charset="0"/>
                </a:rPr>
                <a:t>High V</a:t>
              </a:r>
              <a:r>
                <a:rPr kumimoji="0" lang="en-US" sz="1600" b="0" i="0" u="none" strike="noStrike" cap="none" normalizeH="0" baseline="-2500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Times New Roman" pitchFamily="18" charset="0"/>
                </a:rPr>
                <a:t>T</a:t>
              </a:r>
              <a:endParaRPr kumimoji="0" 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0" name="AutoShape 1608"/>
            <p:cNvSpPr>
              <a:spLocks noChangeArrowheads="1"/>
            </p:cNvSpPr>
            <p:nvPr/>
          </p:nvSpPr>
          <p:spPr bwMode="auto">
            <a:xfrm flipV="1">
              <a:off x="7523" y="6036"/>
              <a:ext cx="83" cy="59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1" name="AutoShape 1609"/>
            <p:cNvSpPr>
              <a:spLocks noChangeArrowheads="1"/>
            </p:cNvSpPr>
            <p:nvPr/>
          </p:nvSpPr>
          <p:spPr bwMode="auto">
            <a:xfrm rot="5400000">
              <a:off x="6249" y="5530"/>
              <a:ext cx="133" cy="15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2" name="AutoShape 1610"/>
            <p:cNvSpPr>
              <a:spLocks noChangeArrowheads="1"/>
            </p:cNvSpPr>
            <p:nvPr/>
          </p:nvSpPr>
          <p:spPr bwMode="auto">
            <a:xfrm rot="5400000">
              <a:off x="6648" y="5529"/>
              <a:ext cx="133" cy="15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3" name="Line 1611"/>
            <p:cNvSpPr>
              <a:spLocks noChangeShapeType="1"/>
            </p:cNvSpPr>
            <p:nvPr/>
          </p:nvSpPr>
          <p:spPr bwMode="auto">
            <a:xfrm flipH="1">
              <a:off x="6090" y="5604"/>
              <a:ext cx="15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4" name="Line 1612"/>
            <p:cNvSpPr>
              <a:spLocks noChangeShapeType="1"/>
            </p:cNvSpPr>
            <p:nvPr/>
          </p:nvSpPr>
          <p:spPr bwMode="auto">
            <a:xfrm flipH="1">
              <a:off x="6446" y="5606"/>
              <a:ext cx="18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5" name="Line 1613"/>
            <p:cNvSpPr>
              <a:spLocks noChangeShapeType="1"/>
            </p:cNvSpPr>
            <p:nvPr/>
          </p:nvSpPr>
          <p:spPr bwMode="auto">
            <a:xfrm flipH="1">
              <a:off x="6217" y="5473"/>
              <a:ext cx="57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6" name="Line 1614"/>
            <p:cNvSpPr>
              <a:spLocks noChangeShapeType="1"/>
            </p:cNvSpPr>
            <p:nvPr/>
          </p:nvSpPr>
          <p:spPr bwMode="auto">
            <a:xfrm flipH="1">
              <a:off x="6313" y="5473"/>
              <a:ext cx="1" cy="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7" name="Line 1615"/>
            <p:cNvSpPr>
              <a:spLocks noChangeShapeType="1"/>
            </p:cNvSpPr>
            <p:nvPr/>
          </p:nvSpPr>
          <p:spPr bwMode="auto">
            <a:xfrm flipH="1">
              <a:off x="6715" y="5473"/>
              <a:ext cx="1" cy="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8" name="Line 1616"/>
            <p:cNvSpPr>
              <a:spLocks noChangeShapeType="1"/>
            </p:cNvSpPr>
            <p:nvPr/>
          </p:nvSpPr>
          <p:spPr bwMode="auto">
            <a:xfrm flipH="1">
              <a:off x="6571" y="5602"/>
              <a:ext cx="1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09" name="Line 1617"/>
            <p:cNvSpPr>
              <a:spLocks noChangeShapeType="1"/>
            </p:cNvSpPr>
            <p:nvPr/>
          </p:nvSpPr>
          <p:spPr bwMode="auto">
            <a:xfrm flipH="1">
              <a:off x="6574" y="5818"/>
              <a:ext cx="21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10" name="Freeform 1618"/>
            <p:cNvSpPr>
              <a:spLocks/>
            </p:cNvSpPr>
            <p:nvPr/>
          </p:nvSpPr>
          <p:spPr bwMode="auto">
            <a:xfrm>
              <a:off x="6836" y="5669"/>
              <a:ext cx="61" cy="288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160"/>
                </a:cxn>
                <a:cxn ang="0">
                  <a:pos x="0" y="160"/>
                </a:cxn>
                <a:cxn ang="0">
                  <a:pos x="0" y="336"/>
                </a:cxn>
                <a:cxn ang="0">
                  <a:pos x="72" y="336"/>
                </a:cxn>
                <a:cxn ang="0">
                  <a:pos x="72" y="480"/>
                </a:cxn>
              </a:cxnLst>
              <a:rect l="0" t="0" r="r" b="b"/>
              <a:pathLst>
                <a:path w="72" h="480">
                  <a:moveTo>
                    <a:pt x="72" y="0"/>
                  </a:moveTo>
                  <a:lnTo>
                    <a:pt x="72" y="160"/>
                  </a:lnTo>
                  <a:lnTo>
                    <a:pt x="0" y="160"/>
                  </a:lnTo>
                  <a:lnTo>
                    <a:pt x="0" y="336"/>
                  </a:lnTo>
                  <a:lnTo>
                    <a:pt x="72" y="336"/>
                  </a:lnTo>
                  <a:lnTo>
                    <a:pt x="72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14" name="Line 1619"/>
            <p:cNvSpPr>
              <a:spLocks noChangeShapeType="1"/>
            </p:cNvSpPr>
            <p:nvPr/>
          </p:nvSpPr>
          <p:spPr bwMode="auto">
            <a:xfrm>
              <a:off x="6809" y="5769"/>
              <a:ext cx="1" cy="1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15" name="Line 1620"/>
            <p:cNvSpPr>
              <a:spLocks noChangeShapeType="1"/>
            </p:cNvSpPr>
            <p:nvPr/>
          </p:nvSpPr>
          <p:spPr bwMode="auto">
            <a:xfrm flipH="1">
              <a:off x="6898" y="5957"/>
              <a:ext cx="138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grpSp>
          <p:nvGrpSpPr>
            <p:cNvPr id="716" name="Group 1621"/>
            <p:cNvGrpSpPr>
              <a:grpSpLocks/>
            </p:cNvGrpSpPr>
            <p:nvPr/>
          </p:nvGrpSpPr>
          <p:grpSpPr bwMode="auto">
            <a:xfrm>
              <a:off x="7321" y="5669"/>
              <a:ext cx="88" cy="288"/>
              <a:chOff x="7314" y="5669"/>
              <a:chExt cx="88" cy="288"/>
            </a:xfrm>
          </p:grpSpPr>
          <p:sp>
            <p:nvSpPr>
              <p:cNvPr id="838" name="Freeform 1622"/>
              <p:cNvSpPr>
                <a:spLocks/>
              </p:cNvSpPr>
              <p:nvPr/>
            </p:nvSpPr>
            <p:spPr bwMode="auto">
              <a:xfrm>
                <a:off x="7341" y="5669"/>
                <a:ext cx="61" cy="2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160"/>
                  </a:cxn>
                  <a:cxn ang="0">
                    <a:pos x="0" y="160"/>
                  </a:cxn>
                  <a:cxn ang="0">
                    <a:pos x="0" y="336"/>
                  </a:cxn>
                  <a:cxn ang="0">
                    <a:pos x="72" y="336"/>
                  </a:cxn>
                  <a:cxn ang="0">
                    <a:pos x="72" y="480"/>
                  </a:cxn>
                </a:cxnLst>
                <a:rect l="0" t="0" r="r" b="b"/>
                <a:pathLst>
                  <a:path w="72" h="480">
                    <a:moveTo>
                      <a:pt x="72" y="0"/>
                    </a:moveTo>
                    <a:lnTo>
                      <a:pt x="72" y="160"/>
                    </a:lnTo>
                    <a:lnTo>
                      <a:pt x="0" y="160"/>
                    </a:lnTo>
                    <a:lnTo>
                      <a:pt x="0" y="336"/>
                    </a:lnTo>
                    <a:lnTo>
                      <a:pt x="72" y="336"/>
                    </a:lnTo>
                    <a:lnTo>
                      <a:pt x="72" y="4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839" name="Line 1623"/>
              <p:cNvSpPr>
                <a:spLocks noChangeShapeType="1"/>
              </p:cNvSpPr>
              <p:nvPr/>
            </p:nvSpPr>
            <p:spPr bwMode="auto">
              <a:xfrm>
                <a:off x="7314" y="5769"/>
                <a:ext cx="1" cy="1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717" name="Group 1624"/>
            <p:cNvGrpSpPr>
              <a:grpSpLocks/>
            </p:cNvGrpSpPr>
            <p:nvPr/>
          </p:nvGrpSpPr>
          <p:grpSpPr bwMode="auto">
            <a:xfrm>
              <a:off x="7713" y="5670"/>
              <a:ext cx="88" cy="288"/>
              <a:chOff x="7314" y="5669"/>
              <a:chExt cx="88" cy="288"/>
            </a:xfrm>
          </p:grpSpPr>
          <p:sp>
            <p:nvSpPr>
              <p:cNvPr id="836" name="Freeform 1625"/>
              <p:cNvSpPr>
                <a:spLocks/>
              </p:cNvSpPr>
              <p:nvPr/>
            </p:nvSpPr>
            <p:spPr bwMode="auto">
              <a:xfrm>
                <a:off x="7341" y="5669"/>
                <a:ext cx="61" cy="2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160"/>
                  </a:cxn>
                  <a:cxn ang="0">
                    <a:pos x="0" y="160"/>
                  </a:cxn>
                  <a:cxn ang="0">
                    <a:pos x="0" y="336"/>
                  </a:cxn>
                  <a:cxn ang="0">
                    <a:pos x="72" y="336"/>
                  </a:cxn>
                  <a:cxn ang="0">
                    <a:pos x="72" y="480"/>
                  </a:cxn>
                </a:cxnLst>
                <a:rect l="0" t="0" r="r" b="b"/>
                <a:pathLst>
                  <a:path w="72" h="480">
                    <a:moveTo>
                      <a:pt x="72" y="0"/>
                    </a:moveTo>
                    <a:lnTo>
                      <a:pt x="72" y="160"/>
                    </a:lnTo>
                    <a:lnTo>
                      <a:pt x="0" y="160"/>
                    </a:lnTo>
                    <a:lnTo>
                      <a:pt x="0" y="336"/>
                    </a:lnTo>
                    <a:lnTo>
                      <a:pt x="72" y="336"/>
                    </a:lnTo>
                    <a:lnTo>
                      <a:pt x="72" y="4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837" name="Line 1626"/>
              <p:cNvSpPr>
                <a:spLocks noChangeShapeType="1"/>
              </p:cNvSpPr>
              <p:nvPr/>
            </p:nvSpPr>
            <p:spPr bwMode="auto">
              <a:xfrm>
                <a:off x="7314" y="5769"/>
                <a:ext cx="1" cy="1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718" name="Oval 1627"/>
            <p:cNvSpPr>
              <a:spLocks noChangeArrowheads="1"/>
            </p:cNvSpPr>
            <p:nvPr/>
          </p:nvSpPr>
          <p:spPr bwMode="auto">
            <a:xfrm>
              <a:off x="6396" y="5583"/>
              <a:ext cx="43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19" name="Oval 1628"/>
            <p:cNvSpPr>
              <a:spLocks noChangeArrowheads="1"/>
            </p:cNvSpPr>
            <p:nvPr/>
          </p:nvSpPr>
          <p:spPr bwMode="auto">
            <a:xfrm>
              <a:off x="6798" y="5583"/>
              <a:ext cx="43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grpSp>
          <p:nvGrpSpPr>
            <p:cNvPr id="720" name="Group 1629"/>
            <p:cNvGrpSpPr>
              <a:grpSpLocks/>
            </p:cNvGrpSpPr>
            <p:nvPr/>
          </p:nvGrpSpPr>
          <p:grpSpPr bwMode="auto">
            <a:xfrm>
              <a:off x="8197" y="5666"/>
              <a:ext cx="88" cy="288"/>
              <a:chOff x="7314" y="5669"/>
              <a:chExt cx="88" cy="288"/>
            </a:xfrm>
          </p:grpSpPr>
          <p:sp>
            <p:nvSpPr>
              <p:cNvPr id="834" name="Freeform 1630"/>
              <p:cNvSpPr>
                <a:spLocks/>
              </p:cNvSpPr>
              <p:nvPr/>
            </p:nvSpPr>
            <p:spPr bwMode="auto">
              <a:xfrm>
                <a:off x="7341" y="5669"/>
                <a:ext cx="61" cy="2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160"/>
                  </a:cxn>
                  <a:cxn ang="0">
                    <a:pos x="0" y="160"/>
                  </a:cxn>
                  <a:cxn ang="0">
                    <a:pos x="0" y="336"/>
                  </a:cxn>
                  <a:cxn ang="0">
                    <a:pos x="72" y="336"/>
                  </a:cxn>
                  <a:cxn ang="0">
                    <a:pos x="72" y="480"/>
                  </a:cxn>
                </a:cxnLst>
                <a:rect l="0" t="0" r="r" b="b"/>
                <a:pathLst>
                  <a:path w="72" h="480">
                    <a:moveTo>
                      <a:pt x="72" y="0"/>
                    </a:moveTo>
                    <a:lnTo>
                      <a:pt x="72" y="160"/>
                    </a:lnTo>
                    <a:lnTo>
                      <a:pt x="0" y="160"/>
                    </a:lnTo>
                    <a:lnTo>
                      <a:pt x="0" y="336"/>
                    </a:lnTo>
                    <a:lnTo>
                      <a:pt x="72" y="336"/>
                    </a:lnTo>
                    <a:lnTo>
                      <a:pt x="72" y="4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835" name="Line 1631"/>
              <p:cNvSpPr>
                <a:spLocks noChangeShapeType="1"/>
              </p:cNvSpPr>
              <p:nvPr/>
            </p:nvSpPr>
            <p:spPr bwMode="auto">
              <a:xfrm>
                <a:off x="7314" y="5769"/>
                <a:ext cx="1" cy="1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721" name="Oval 1632"/>
            <p:cNvSpPr>
              <a:spLocks noChangeArrowheads="1"/>
            </p:cNvSpPr>
            <p:nvPr/>
          </p:nvSpPr>
          <p:spPr bwMode="auto">
            <a:xfrm>
              <a:off x="6560" y="5595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22" name="Line 1633"/>
            <p:cNvSpPr>
              <a:spLocks noChangeShapeType="1"/>
            </p:cNvSpPr>
            <p:nvPr/>
          </p:nvSpPr>
          <p:spPr bwMode="auto">
            <a:xfrm flipH="1">
              <a:off x="6982" y="5822"/>
              <a:ext cx="33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23" name="Line 1634"/>
            <p:cNvSpPr>
              <a:spLocks noChangeShapeType="1"/>
            </p:cNvSpPr>
            <p:nvPr/>
          </p:nvSpPr>
          <p:spPr bwMode="auto">
            <a:xfrm flipH="1">
              <a:off x="6981" y="5606"/>
              <a:ext cx="1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27" name="Line 1635"/>
            <p:cNvSpPr>
              <a:spLocks noChangeShapeType="1"/>
            </p:cNvSpPr>
            <p:nvPr/>
          </p:nvSpPr>
          <p:spPr bwMode="auto">
            <a:xfrm flipH="1">
              <a:off x="6857" y="5606"/>
              <a:ext cx="11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28" name="Oval 1636"/>
            <p:cNvSpPr>
              <a:spLocks noChangeArrowheads="1"/>
            </p:cNvSpPr>
            <p:nvPr/>
          </p:nvSpPr>
          <p:spPr bwMode="auto">
            <a:xfrm>
              <a:off x="7229" y="5669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31" name="Line 1637"/>
            <p:cNvSpPr>
              <a:spLocks noChangeShapeType="1"/>
            </p:cNvSpPr>
            <p:nvPr/>
          </p:nvSpPr>
          <p:spPr bwMode="auto">
            <a:xfrm flipH="1">
              <a:off x="6898" y="5687"/>
              <a:ext cx="73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32" name="Oval 1638"/>
            <p:cNvSpPr>
              <a:spLocks noChangeArrowheads="1"/>
            </p:cNvSpPr>
            <p:nvPr/>
          </p:nvSpPr>
          <p:spPr bwMode="auto">
            <a:xfrm>
              <a:off x="6885" y="5673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33" name="Line 1639"/>
            <p:cNvSpPr>
              <a:spLocks noChangeShapeType="1"/>
            </p:cNvSpPr>
            <p:nvPr/>
          </p:nvSpPr>
          <p:spPr bwMode="auto">
            <a:xfrm flipH="1">
              <a:off x="7629" y="5688"/>
              <a:ext cx="1" cy="1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34" name="Line 1640"/>
            <p:cNvSpPr>
              <a:spLocks noChangeShapeType="1"/>
            </p:cNvSpPr>
            <p:nvPr/>
          </p:nvSpPr>
          <p:spPr bwMode="auto">
            <a:xfrm flipH="1">
              <a:off x="7628" y="5822"/>
              <a:ext cx="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grpSp>
          <p:nvGrpSpPr>
            <p:cNvPr id="735" name="Group 1641"/>
            <p:cNvGrpSpPr>
              <a:grpSpLocks/>
            </p:cNvGrpSpPr>
            <p:nvPr/>
          </p:nvGrpSpPr>
          <p:grpSpPr bwMode="auto">
            <a:xfrm flipV="1">
              <a:off x="6900" y="5323"/>
              <a:ext cx="125" cy="288"/>
              <a:chOff x="6895" y="5323"/>
              <a:chExt cx="125" cy="288"/>
            </a:xfrm>
          </p:grpSpPr>
          <p:grpSp>
            <p:nvGrpSpPr>
              <p:cNvPr id="830" name="Group 1642"/>
              <p:cNvGrpSpPr>
                <a:grpSpLocks/>
              </p:cNvGrpSpPr>
              <p:nvPr/>
            </p:nvGrpSpPr>
            <p:grpSpPr bwMode="auto">
              <a:xfrm flipH="1">
                <a:off x="6895" y="5323"/>
                <a:ext cx="88" cy="288"/>
                <a:chOff x="7314" y="5669"/>
                <a:chExt cx="88" cy="288"/>
              </a:xfrm>
            </p:grpSpPr>
            <p:sp>
              <p:nvSpPr>
                <p:cNvPr id="832" name="Freeform 1643"/>
                <p:cNvSpPr>
                  <a:spLocks/>
                </p:cNvSpPr>
                <p:nvPr/>
              </p:nvSpPr>
              <p:spPr bwMode="auto">
                <a:xfrm>
                  <a:off x="7341" y="5669"/>
                  <a:ext cx="61" cy="288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833" name="Line 1644"/>
                <p:cNvSpPr>
                  <a:spLocks noChangeShapeType="1"/>
                </p:cNvSpPr>
                <p:nvPr/>
              </p:nvSpPr>
              <p:spPr bwMode="auto">
                <a:xfrm>
                  <a:off x="7314" y="5769"/>
                  <a:ext cx="1" cy="1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831" name="Oval 1645"/>
              <p:cNvSpPr>
                <a:spLocks noChangeArrowheads="1"/>
              </p:cNvSpPr>
              <p:nvPr/>
            </p:nvSpPr>
            <p:spPr bwMode="auto">
              <a:xfrm>
                <a:off x="6991" y="5457"/>
                <a:ext cx="29" cy="29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738" name="Group 1646"/>
            <p:cNvGrpSpPr>
              <a:grpSpLocks/>
            </p:cNvGrpSpPr>
            <p:nvPr/>
          </p:nvGrpSpPr>
          <p:grpSpPr bwMode="auto">
            <a:xfrm flipH="1">
              <a:off x="7286" y="5318"/>
              <a:ext cx="125" cy="288"/>
              <a:chOff x="6895" y="5323"/>
              <a:chExt cx="125" cy="288"/>
            </a:xfrm>
          </p:grpSpPr>
          <p:grpSp>
            <p:nvGrpSpPr>
              <p:cNvPr id="826" name="Group 1647"/>
              <p:cNvGrpSpPr>
                <a:grpSpLocks/>
              </p:cNvGrpSpPr>
              <p:nvPr/>
            </p:nvGrpSpPr>
            <p:grpSpPr bwMode="auto">
              <a:xfrm flipH="1">
                <a:off x="6895" y="5323"/>
                <a:ext cx="88" cy="288"/>
                <a:chOff x="7314" y="5669"/>
                <a:chExt cx="88" cy="288"/>
              </a:xfrm>
            </p:grpSpPr>
            <p:sp>
              <p:nvSpPr>
                <p:cNvPr id="828" name="Freeform 1648"/>
                <p:cNvSpPr>
                  <a:spLocks/>
                </p:cNvSpPr>
                <p:nvPr/>
              </p:nvSpPr>
              <p:spPr bwMode="auto">
                <a:xfrm>
                  <a:off x="7341" y="5669"/>
                  <a:ext cx="61" cy="288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829" name="Line 1649"/>
                <p:cNvSpPr>
                  <a:spLocks noChangeShapeType="1"/>
                </p:cNvSpPr>
                <p:nvPr/>
              </p:nvSpPr>
              <p:spPr bwMode="auto">
                <a:xfrm>
                  <a:off x="7314" y="5769"/>
                  <a:ext cx="1" cy="1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827" name="Oval 1650"/>
              <p:cNvSpPr>
                <a:spLocks noChangeArrowheads="1"/>
              </p:cNvSpPr>
              <p:nvPr/>
            </p:nvSpPr>
            <p:spPr bwMode="auto">
              <a:xfrm>
                <a:off x="6991" y="5457"/>
                <a:ext cx="29" cy="29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grpSp>
          <p:nvGrpSpPr>
            <p:cNvPr id="742" name="Group 1651"/>
            <p:cNvGrpSpPr>
              <a:grpSpLocks/>
            </p:cNvGrpSpPr>
            <p:nvPr/>
          </p:nvGrpSpPr>
          <p:grpSpPr bwMode="auto">
            <a:xfrm>
              <a:off x="7799" y="5032"/>
              <a:ext cx="125" cy="288"/>
              <a:chOff x="6895" y="5323"/>
              <a:chExt cx="125" cy="288"/>
            </a:xfrm>
          </p:grpSpPr>
          <p:grpSp>
            <p:nvGrpSpPr>
              <p:cNvPr id="821" name="Group 1652"/>
              <p:cNvGrpSpPr>
                <a:grpSpLocks/>
              </p:cNvGrpSpPr>
              <p:nvPr/>
            </p:nvGrpSpPr>
            <p:grpSpPr bwMode="auto">
              <a:xfrm flipH="1">
                <a:off x="6895" y="5323"/>
                <a:ext cx="88" cy="288"/>
                <a:chOff x="7314" y="5669"/>
                <a:chExt cx="88" cy="288"/>
              </a:xfrm>
            </p:grpSpPr>
            <p:sp>
              <p:nvSpPr>
                <p:cNvPr id="823" name="Freeform 1653"/>
                <p:cNvSpPr>
                  <a:spLocks/>
                </p:cNvSpPr>
                <p:nvPr/>
              </p:nvSpPr>
              <p:spPr bwMode="auto">
                <a:xfrm>
                  <a:off x="7341" y="5669"/>
                  <a:ext cx="61" cy="288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825" name="Line 1654"/>
                <p:cNvSpPr>
                  <a:spLocks noChangeShapeType="1"/>
                </p:cNvSpPr>
                <p:nvPr/>
              </p:nvSpPr>
              <p:spPr bwMode="auto">
                <a:xfrm>
                  <a:off x="7314" y="5769"/>
                  <a:ext cx="1" cy="1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822" name="Oval 1655"/>
              <p:cNvSpPr>
                <a:spLocks noChangeArrowheads="1"/>
              </p:cNvSpPr>
              <p:nvPr/>
            </p:nvSpPr>
            <p:spPr bwMode="auto">
              <a:xfrm>
                <a:off x="6991" y="5457"/>
                <a:ext cx="29" cy="29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743" name="Line 1656"/>
            <p:cNvSpPr>
              <a:spLocks noChangeShapeType="1"/>
            </p:cNvSpPr>
            <p:nvPr/>
          </p:nvSpPr>
          <p:spPr bwMode="auto">
            <a:xfrm flipH="1">
              <a:off x="8285" y="5312"/>
              <a:ext cx="1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52" name="Oval 1657"/>
            <p:cNvSpPr>
              <a:spLocks noChangeArrowheads="1"/>
            </p:cNvSpPr>
            <p:nvPr/>
          </p:nvSpPr>
          <p:spPr bwMode="auto">
            <a:xfrm>
              <a:off x="8272" y="5430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54" name="Line 1658"/>
            <p:cNvSpPr>
              <a:spLocks noChangeShapeType="1"/>
            </p:cNvSpPr>
            <p:nvPr/>
          </p:nvSpPr>
          <p:spPr bwMode="auto">
            <a:xfrm flipH="1">
              <a:off x="7976" y="5444"/>
              <a:ext cx="28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55" name="Line 1659"/>
            <p:cNvSpPr>
              <a:spLocks noChangeShapeType="1"/>
            </p:cNvSpPr>
            <p:nvPr/>
          </p:nvSpPr>
          <p:spPr bwMode="auto">
            <a:xfrm flipH="1">
              <a:off x="7931" y="5182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56" name="Line 1660"/>
            <p:cNvSpPr>
              <a:spLocks noChangeShapeType="1"/>
            </p:cNvSpPr>
            <p:nvPr/>
          </p:nvSpPr>
          <p:spPr bwMode="auto">
            <a:xfrm flipH="1">
              <a:off x="7974" y="5190"/>
              <a:ext cx="1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62" name="Line 1661"/>
            <p:cNvSpPr>
              <a:spLocks noChangeShapeType="1"/>
            </p:cNvSpPr>
            <p:nvPr/>
          </p:nvSpPr>
          <p:spPr bwMode="auto">
            <a:xfrm flipH="1">
              <a:off x="6986" y="5026"/>
              <a:ext cx="129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63" name="Line 1662"/>
            <p:cNvSpPr>
              <a:spLocks noChangeShapeType="1"/>
            </p:cNvSpPr>
            <p:nvPr/>
          </p:nvSpPr>
          <p:spPr bwMode="auto">
            <a:xfrm flipH="1">
              <a:off x="6898" y="5539"/>
              <a:ext cx="1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2" name="Line 1663"/>
            <p:cNvSpPr>
              <a:spLocks noChangeShapeType="1"/>
            </p:cNvSpPr>
            <p:nvPr/>
          </p:nvSpPr>
          <p:spPr bwMode="auto">
            <a:xfrm flipH="1">
              <a:off x="7242" y="5469"/>
              <a:ext cx="1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3" name="Line 1664"/>
            <p:cNvSpPr>
              <a:spLocks noChangeShapeType="1"/>
            </p:cNvSpPr>
            <p:nvPr/>
          </p:nvSpPr>
          <p:spPr bwMode="auto">
            <a:xfrm flipH="1">
              <a:off x="7243" y="5465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5" name="Line 1665"/>
            <p:cNvSpPr>
              <a:spLocks noChangeShapeType="1"/>
            </p:cNvSpPr>
            <p:nvPr/>
          </p:nvSpPr>
          <p:spPr bwMode="auto">
            <a:xfrm flipH="1">
              <a:off x="7067" y="5470"/>
              <a:ext cx="1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6" name="Line 1666"/>
            <p:cNvSpPr>
              <a:spLocks noChangeShapeType="1"/>
            </p:cNvSpPr>
            <p:nvPr/>
          </p:nvSpPr>
          <p:spPr bwMode="auto">
            <a:xfrm flipH="1">
              <a:off x="7024" y="5462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7" name="Line 1667"/>
            <p:cNvSpPr>
              <a:spLocks noChangeShapeType="1"/>
            </p:cNvSpPr>
            <p:nvPr/>
          </p:nvSpPr>
          <p:spPr bwMode="auto">
            <a:xfrm flipH="1">
              <a:off x="7065" y="5616"/>
              <a:ext cx="79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78" name="Line 1668"/>
            <p:cNvSpPr>
              <a:spLocks noChangeShapeType="1"/>
            </p:cNvSpPr>
            <p:nvPr/>
          </p:nvSpPr>
          <p:spPr bwMode="auto">
            <a:xfrm flipH="1">
              <a:off x="7410" y="5514"/>
              <a:ext cx="1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83" name="Oval 1669"/>
            <p:cNvSpPr>
              <a:spLocks noChangeArrowheads="1"/>
            </p:cNvSpPr>
            <p:nvPr/>
          </p:nvSpPr>
          <p:spPr bwMode="auto">
            <a:xfrm>
              <a:off x="7399" y="5602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84" name="Line 1670"/>
            <p:cNvSpPr>
              <a:spLocks noChangeShapeType="1"/>
            </p:cNvSpPr>
            <p:nvPr/>
          </p:nvSpPr>
          <p:spPr bwMode="auto">
            <a:xfrm flipH="1">
              <a:off x="7861" y="5616"/>
              <a:ext cx="1" cy="2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85" name="Line 1671"/>
            <p:cNvSpPr>
              <a:spLocks noChangeShapeType="1"/>
            </p:cNvSpPr>
            <p:nvPr/>
          </p:nvSpPr>
          <p:spPr bwMode="auto">
            <a:xfrm flipH="1">
              <a:off x="7862" y="5823"/>
              <a:ext cx="33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88" name="Line 1672"/>
            <p:cNvSpPr>
              <a:spLocks noChangeShapeType="1"/>
            </p:cNvSpPr>
            <p:nvPr/>
          </p:nvSpPr>
          <p:spPr bwMode="auto">
            <a:xfrm flipH="1">
              <a:off x="7798" y="5322"/>
              <a:ext cx="1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89" name="Oval 1673"/>
            <p:cNvSpPr>
              <a:spLocks noChangeArrowheads="1"/>
            </p:cNvSpPr>
            <p:nvPr/>
          </p:nvSpPr>
          <p:spPr bwMode="auto">
            <a:xfrm>
              <a:off x="7785" y="5296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93" name="Line 1674"/>
            <p:cNvSpPr>
              <a:spLocks noChangeShapeType="1"/>
            </p:cNvSpPr>
            <p:nvPr/>
          </p:nvSpPr>
          <p:spPr bwMode="auto">
            <a:xfrm flipH="1">
              <a:off x="7802" y="5309"/>
              <a:ext cx="57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95" name="Line 1675"/>
            <p:cNvSpPr>
              <a:spLocks noChangeShapeType="1"/>
            </p:cNvSpPr>
            <p:nvPr/>
          </p:nvSpPr>
          <p:spPr bwMode="auto">
            <a:xfrm flipH="1">
              <a:off x="8111" y="5177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grpSp>
          <p:nvGrpSpPr>
            <p:cNvPr id="796" name="Group 1676"/>
            <p:cNvGrpSpPr>
              <a:grpSpLocks/>
            </p:cNvGrpSpPr>
            <p:nvPr/>
          </p:nvGrpSpPr>
          <p:grpSpPr bwMode="auto">
            <a:xfrm flipH="1">
              <a:off x="8163" y="5029"/>
              <a:ext cx="125" cy="288"/>
              <a:chOff x="6895" y="5323"/>
              <a:chExt cx="125" cy="288"/>
            </a:xfrm>
          </p:grpSpPr>
          <p:grpSp>
            <p:nvGrpSpPr>
              <p:cNvPr id="817" name="Group 1677"/>
              <p:cNvGrpSpPr>
                <a:grpSpLocks/>
              </p:cNvGrpSpPr>
              <p:nvPr/>
            </p:nvGrpSpPr>
            <p:grpSpPr bwMode="auto">
              <a:xfrm flipH="1">
                <a:off x="6895" y="5323"/>
                <a:ext cx="88" cy="288"/>
                <a:chOff x="7314" y="5669"/>
                <a:chExt cx="88" cy="288"/>
              </a:xfrm>
            </p:grpSpPr>
            <p:sp>
              <p:nvSpPr>
                <p:cNvPr id="819" name="Freeform 1678"/>
                <p:cNvSpPr>
                  <a:spLocks/>
                </p:cNvSpPr>
                <p:nvPr/>
              </p:nvSpPr>
              <p:spPr bwMode="auto">
                <a:xfrm>
                  <a:off x="7341" y="5669"/>
                  <a:ext cx="61" cy="288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72" y="160"/>
                    </a:cxn>
                    <a:cxn ang="0">
                      <a:pos x="0" y="160"/>
                    </a:cxn>
                    <a:cxn ang="0">
                      <a:pos x="0" y="336"/>
                    </a:cxn>
                    <a:cxn ang="0">
                      <a:pos x="72" y="336"/>
                    </a:cxn>
                    <a:cxn ang="0">
                      <a:pos x="72" y="480"/>
                    </a:cxn>
                  </a:cxnLst>
                  <a:rect l="0" t="0" r="r" b="b"/>
                  <a:pathLst>
                    <a:path w="72" h="480">
                      <a:moveTo>
                        <a:pt x="72" y="0"/>
                      </a:moveTo>
                      <a:lnTo>
                        <a:pt x="72" y="160"/>
                      </a:lnTo>
                      <a:lnTo>
                        <a:pt x="0" y="160"/>
                      </a:lnTo>
                      <a:lnTo>
                        <a:pt x="0" y="336"/>
                      </a:lnTo>
                      <a:lnTo>
                        <a:pt x="72" y="336"/>
                      </a:lnTo>
                      <a:lnTo>
                        <a:pt x="72" y="48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  <p:sp>
              <p:nvSpPr>
                <p:cNvPr id="820" name="Line 1679"/>
                <p:cNvSpPr>
                  <a:spLocks noChangeShapeType="1"/>
                </p:cNvSpPr>
                <p:nvPr/>
              </p:nvSpPr>
              <p:spPr bwMode="auto">
                <a:xfrm>
                  <a:off x="7314" y="5769"/>
                  <a:ext cx="1" cy="1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8700"/>
                </a:p>
              </p:txBody>
            </p:sp>
          </p:grpSp>
          <p:sp>
            <p:nvSpPr>
              <p:cNvPr id="818" name="Oval 1680"/>
              <p:cNvSpPr>
                <a:spLocks noChangeArrowheads="1"/>
              </p:cNvSpPr>
              <p:nvPr/>
            </p:nvSpPr>
            <p:spPr bwMode="auto">
              <a:xfrm>
                <a:off x="6991" y="5457"/>
                <a:ext cx="29" cy="29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797" name="Line 1681"/>
            <p:cNvSpPr>
              <a:spLocks noChangeShapeType="1"/>
            </p:cNvSpPr>
            <p:nvPr/>
          </p:nvSpPr>
          <p:spPr bwMode="auto">
            <a:xfrm flipH="1">
              <a:off x="8108" y="5179"/>
              <a:ext cx="1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98" name="Oval 1682"/>
            <p:cNvSpPr>
              <a:spLocks noChangeArrowheads="1"/>
            </p:cNvSpPr>
            <p:nvPr/>
          </p:nvSpPr>
          <p:spPr bwMode="auto">
            <a:xfrm>
              <a:off x="8097" y="5298"/>
              <a:ext cx="29" cy="2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799" name="Line 1683"/>
            <p:cNvSpPr>
              <a:spLocks noChangeShapeType="1"/>
            </p:cNvSpPr>
            <p:nvPr/>
          </p:nvSpPr>
          <p:spPr bwMode="auto">
            <a:xfrm flipH="1">
              <a:off x="6903" y="5316"/>
              <a:ext cx="50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grpSp>
          <p:nvGrpSpPr>
            <p:cNvPr id="800" name="Group 1684"/>
            <p:cNvGrpSpPr>
              <a:grpSpLocks/>
            </p:cNvGrpSpPr>
            <p:nvPr/>
          </p:nvGrpSpPr>
          <p:grpSpPr bwMode="auto">
            <a:xfrm>
              <a:off x="7066" y="5029"/>
              <a:ext cx="88" cy="288"/>
              <a:chOff x="7314" y="5669"/>
              <a:chExt cx="88" cy="288"/>
            </a:xfrm>
          </p:grpSpPr>
          <p:sp>
            <p:nvSpPr>
              <p:cNvPr id="807" name="Freeform 1685"/>
              <p:cNvSpPr>
                <a:spLocks/>
              </p:cNvSpPr>
              <p:nvPr/>
            </p:nvSpPr>
            <p:spPr bwMode="auto">
              <a:xfrm>
                <a:off x="7341" y="5669"/>
                <a:ext cx="61" cy="2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160"/>
                  </a:cxn>
                  <a:cxn ang="0">
                    <a:pos x="0" y="160"/>
                  </a:cxn>
                  <a:cxn ang="0">
                    <a:pos x="0" y="336"/>
                  </a:cxn>
                  <a:cxn ang="0">
                    <a:pos x="72" y="336"/>
                  </a:cxn>
                  <a:cxn ang="0">
                    <a:pos x="72" y="480"/>
                  </a:cxn>
                </a:cxnLst>
                <a:rect l="0" t="0" r="r" b="b"/>
                <a:pathLst>
                  <a:path w="72" h="480">
                    <a:moveTo>
                      <a:pt x="72" y="0"/>
                    </a:moveTo>
                    <a:lnTo>
                      <a:pt x="72" y="160"/>
                    </a:lnTo>
                    <a:lnTo>
                      <a:pt x="0" y="160"/>
                    </a:lnTo>
                    <a:lnTo>
                      <a:pt x="0" y="336"/>
                    </a:lnTo>
                    <a:lnTo>
                      <a:pt x="72" y="336"/>
                    </a:lnTo>
                    <a:lnTo>
                      <a:pt x="72" y="48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  <p:sp>
            <p:nvSpPr>
              <p:cNvPr id="810" name="Line 1686"/>
              <p:cNvSpPr>
                <a:spLocks noChangeShapeType="1"/>
              </p:cNvSpPr>
              <p:nvPr/>
            </p:nvSpPr>
            <p:spPr bwMode="auto">
              <a:xfrm>
                <a:off x="7314" y="5769"/>
                <a:ext cx="1" cy="1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700"/>
              </a:p>
            </p:txBody>
          </p:sp>
        </p:grpSp>
        <p:sp>
          <p:nvSpPr>
            <p:cNvPr id="801" name="Oval 1687"/>
            <p:cNvSpPr>
              <a:spLocks noChangeArrowheads="1"/>
            </p:cNvSpPr>
            <p:nvPr/>
          </p:nvSpPr>
          <p:spPr bwMode="auto">
            <a:xfrm>
              <a:off x="8386" y="5288"/>
              <a:ext cx="58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802" name="Oval 1688"/>
            <p:cNvSpPr>
              <a:spLocks noChangeArrowheads="1"/>
            </p:cNvSpPr>
            <p:nvPr/>
          </p:nvSpPr>
          <p:spPr bwMode="auto">
            <a:xfrm>
              <a:off x="6032" y="5589"/>
              <a:ext cx="58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803" name="Line 1689"/>
            <p:cNvSpPr>
              <a:spLocks noChangeShapeType="1"/>
            </p:cNvSpPr>
            <p:nvPr/>
          </p:nvSpPr>
          <p:spPr bwMode="auto">
            <a:xfrm flipH="1">
              <a:off x="6990" y="5176"/>
              <a:ext cx="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804" name="Line 1690"/>
            <p:cNvSpPr>
              <a:spLocks noChangeShapeType="1"/>
            </p:cNvSpPr>
            <p:nvPr/>
          </p:nvSpPr>
          <p:spPr bwMode="auto">
            <a:xfrm flipH="1">
              <a:off x="6986" y="5030"/>
              <a:ext cx="1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  <p:sp>
          <p:nvSpPr>
            <p:cNvPr id="805" name="Line 1691"/>
            <p:cNvSpPr>
              <a:spLocks noChangeShapeType="1"/>
            </p:cNvSpPr>
            <p:nvPr/>
          </p:nvSpPr>
          <p:spPr bwMode="auto">
            <a:xfrm flipH="1">
              <a:off x="7568" y="5958"/>
              <a:ext cx="1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700"/>
            </a:p>
          </p:txBody>
        </p:sp>
      </p:grpSp>
      <p:sp>
        <p:nvSpPr>
          <p:cNvPr id="840" name="Rectangle 839"/>
          <p:cNvSpPr/>
          <p:nvPr/>
        </p:nvSpPr>
        <p:spPr>
          <a:xfrm>
            <a:off x="10931114" y="21323925"/>
            <a:ext cx="6538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</a:rPr>
              <a:t>Level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Converter &amp; Body Connections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cepaper">
  <a:themeElements>
    <a:clrScheme name="Ricepaper 6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CC0033"/>
      </a:accent1>
      <a:accent2>
        <a:srgbClr val="CC9933"/>
      </a:accent2>
      <a:accent3>
        <a:srgbClr val="FFFFFF"/>
      </a:accent3>
      <a:accent4>
        <a:srgbClr val="000000"/>
      </a:accent4>
      <a:accent5>
        <a:srgbClr val="E2AAAD"/>
      </a:accent5>
      <a:accent6>
        <a:srgbClr val="B98A2D"/>
      </a:accent6>
      <a:hlink>
        <a:srgbClr val="006699"/>
      </a:hlink>
      <a:folHlink>
        <a:srgbClr val="777777"/>
      </a:folHlink>
    </a:clrScheme>
    <a:fontScheme name="Ricepaper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6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CC0033"/>
        </a:accent1>
        <a:accent2>
          <a:srgbClr val="CC9933"/>
        </a:accent2>
        <a:accent3>
          <a:srgbClr val="FFFFFF"/>
        </a:accent3>
        <a:accent4>
          <a:srgbClr val="000000"/>
        </a:accent4>
        <a:accent5>
          <a:srgbClr val="E2AAAD"/>
        </a:accent5>
        <a:accent6>
          <a:srgbClr val="B98A2D"/>
        </a:accent6>
        <a:hlink>
          <a:srgbClr val="006699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18151</TotalTime>
  <Words>1049</Words>
  <Application>Microsoft Office PowerPoint</Application>
  <PresentationFormat>Custom</PresentationFormat>
  <Paragraphs>260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Ricepaper</vt:lpstr>
      <vt:lpstr>Custom Design</vt:lpstr>
      <vt:lpstr>A 90nm CMOS Data Flow Processor Using Fine Grained  DVS for Energy Efficient Operation from 0.3V to 1.2V  </vt:lpstr>
    </vt:vector>
  </TitlesOfParts>
  <Company>UVA, 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c2s2 Poster: Low Power SRAM</dc:title>
  <dc:creator>wang, calhoun, chandrakasan</dc:creator>
  <cp:lastModifiedBy> </cp:lastModifiedBy>
  <cp:revision>565</cp:revision>
  <dcterms:created xsi:type="dcterms:W3CDTF">2001-03-05T00:27:00Z</dcterms:created>
  <dcterms:modified xsi:type="dcterms:W3CDTF">2011-02-19T13:27:33Z</dcterms:modified>
</cp:coreProperties>
</file>